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09" r:id="rId1"/>
  </p:sldMasterIdLst>
  <p:notesMasterIdLst>
    <p:notesMasterId r:id="rId18"/>
  </p:notesMasterIdLst>
  <p:sldIdLst>
    <p:sldId id="256" r:id="rId2"/>
    <p:sldId id="259" r:id="rId3"/>
    <p:sldId id="260" r:id="rId4"/>
    <p:sldId id="261" r:id="rId5"/>
    <p:sldId id="267" r:id="rId6"/>
    <p:sldId id="273" r:id="rId7"/>
    <p:sldId id="262" r:id="rId8"/>
    <p:sldId id="263" r:id="rId9"/>
    <p:sldId id="272" r:id="rId10"/>
    <p:sldId id="268" r:id="rId11"/>
    <p:sldId id="269" r:id="rId12"/>
    <p:sldId id="270" r:id="rId13"/>
    <p:sldId id="271" r:id="rId14"/>
    <p:sldId id="264" r:id="rId15"/>
    <p:sldId id="266" r:id="rId16"/>
    <p:sldId id="2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16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46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C5BD2-4D8D-4C7C-9FC3-7949CD64F1DB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1F85EE-B8C7-4022-BB9B-12295E0AB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352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76465-9B78-8611-BD7E-E2354BF863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C84DEC-2C32-6C79-147D-8DB6324B52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CDAAF-BA43-0215-FD6E-51092A3A8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6/28/2022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AF06C-9FC6-6131-32CA-FC33774A7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8B2C3-D156-A16E-0318-8DE30C33C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A red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48CA8D3-8889-9E65-C10C-E68E99E8F6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090771" cy="10425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55AFF9-148D-ACCF-2AD5-670DC765B793}"/>
              </a:ext>
            </a:extLst>
          </p:cNvPr>
          <p:cNvSpPr/>
          <p:nvPr userDrawn="1"/>
        </p:nvSpPr>
        <p:spPr>
          <a:xfrm>
            <a:off x="4090771" y="0"/>
            <a:ext cx="5050848" cy="1096241"/>
          </a:xfrm>
          <a:prstGeom prst="rect">
            <a:avLst/>
          </a:prstGeom>
          <a:solidFill>
            <a:srgbClr val="8416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1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C702A-C9B4-FCFB-EBE2-3C8BC632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389B8D-21B2-EE83-B762-9D87FDD08A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F8CAD-45F1-D75E-6754-FC961C81C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6/28/2022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C7284-A55F-9E95-BA3D-29FF5D823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D2813-6FB4-28D5-3863-62EDF134A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52196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B82641-ABC0-7192-5148-1DD1B81940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F8DC56-AF73-9A83-05E0-E51E95057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58F96-06F0-50FD-B96C-280655E65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6/28/2022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6512F-FA64-94DC-C34D-A94CDB26D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04782-5BF2-BDE0-CBED-493494334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0701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0568" y="1163788"/>
            <a:ext cx="10195560" cy="4846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A0444F7-538A-4798-8CDE-AFD424AF3090}"/>
              </a:ext>
            </a:extLst>
          </p:cNvPr>
          <p:cNvCxnSpPr>
            <a:cxnSpLocks/>
          </p:cNvCxnSpPr>
          <p:nvPr userDrawn="1"/>
        </p:nvCxnSpPr>
        <p:spPr>
          <a:xfrm>
            <a:off x="521000" y="994426"/>
            <a:ext cx="10745128" cy="0"/>
          </a:xfrm>
          <a:prstGeom prst="line">
            <a:avLst/>
          </a:prstGeom>
          <a:ln w="31750">
            <a:solidFill>
              <a:srgbClr val="8416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7518E5A-9DA6-4D2C-A601-0F0F61CF69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1000" y="264968"/>
            <a:ext cx="10704715" cy="64477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600">
                <a:solidFill>
                  <a:srgbClr val="841617"/>
                </a:solidFill>
              </a:defRPr>
            </a:lvl1pPr>
            <a:lvl2pPr marL="502920" indent="0">
              <a:buFontTx/>
              <a:buNone/>
              <a:defRPr/>
            </a:lvl2pPr>
            <a:lvl3pPr marL="960120" indent="0">
              <a:buFontTx/>
              <a:buNone/>
              <a:defRPr/>
            </a:lvl3pPr>
            <a:lvl4pPr marL="1417320" indent="0">
              <a:buFontTx/>
              <a:buNone/>
              <a:defRPr/>
            </a:lvl4pPr>
            <a:lvl5pPr marL="1874520" indent="0">
              <a:buFontTx/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4126106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and Inserte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3994" y="1161288"/>
            <a:ext cx="3474720" cy="484632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E21E41-8BF0-41C9-ACD8-CA6419F77FB4}"/>
              </a:ext>
            </a:extLst>
          </p:cNvPr>
          <p:cNvCxnSpPr>
            <a:cxnSpLocks/>
          </p:cNvCxnSpPr>
          <p:nvPr userDrawn="1"/>
        </p:nvCxnSpPr>
        <p:spPr>
          <a:xfrm>
            <a:off x="521000" y="994426"/>
            <a:ext cx="10745128" cy="0"/>
          </a:xfrm>
          <a:prstGeom prst="line">
            <a:avLst/>
          </a:prstGeom>
          <a:ln w="31750">
            <a:solidFill>
              <a:srgbClr val="8416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ABE1F361-C5EB-49C9-93AD-4517D86991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1000" y="264968"/>
            <a:ext cx="10704715" cy="64477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600">
                <a:solidFill>
                  <a:srgbClr val="841617"/>
                </a:solidFill>
              </a:defRPr>
            </a:lvl1pPr>
            <a:lvl2pPr marL="502920" indent="0">
              <a:buFontTx/>
              <a:buNone/>
              <a:defRPr/>
            </a:lvl2pPr>
            <a:lvl3pPr marL="960120" indent="0">
              <a:buFontTx/>
              <a:buNone/>
              <a:defRPr/>
            </a:lvl3pPr>
            <a:lvl4pPr marL="1417320" indent="0">
              <a:buFontTx/>
              <a:buNone/>
              <a:defRPr/>
            </a:lvl4pPr>
            <a:lvl5pPr marL="1874520" indent="0">
              <a:buFontTx/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9889E13-2DF0-404F-AB5B-7D9E9A8093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20046" y="1162050"/>
            <a:ext cx="6705670" cy="484505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17337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rgbClr val="841617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rgbClr val="841617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BE2B110-0E06-4FB2-A334-F0AA1DB04B6C}"/>
              </a:ext>
            </a:extLst>
          </p:cNvPr>
          <p:cNvCxnSpPr>
            <a:cxnSpLocks/>
          </p:cNvCxnSpPr>
          <p:nvPr userDrawn="1"/>
        </p:nvCxnSpPr>
        <p:spPr>
          <a:xfrm>
            <a:off x="521000" y="994426"/>
            <a:ext cx="10745128" cy="0"/>
          </a:xfrm>
          <a:prstGeom prst="line">
            <a:avLst/>
          </a:prstGeom>
          <a:ln w="31750">
            <a:solidFill>
              <a:srgbClr val="8416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0325713-227A-4668-BD80-2EF04F0A41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1000" y="264968"/>
            <a:ext cx="10704715" cy="64477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600">
                <a:solidFill>
                  <a:srgbClr val="841617"/>
                </a:solidFill>
              </a:defRPr>
            </a:lvl1pPr>
            <a:lvl2pPr marL="502920" indent="0">
              <a:buFontTx/>
              <a:buNone/>
              <a:defRPr/>
            </a:lvl2pPr>
            <a:lvl3pPr marL="960120" indent="0">
              <a:buFontTx/>
              <a:buNone/>
              <a:defRPr/>
            </a:lvl3pPr>
            <a:lvl4pPr marL="1417320" indent="0">
              <a:buFontTx/>
              <a:buNone/>
              <a:defRPr/>
            </a:lvl4pPr>
            <a:lvl5pPr marL="1874520" indent="0">
              <a:buFontTx/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8FA6EC9-9A83-4730-B416-38BD5FC51EE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0700" y="1090613"/>
            <a:ext cx="3225800" cy="481171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236057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Graphic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107" y="1143000"/>
            <a:ext cx="7315200" cy="484632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47C6A2-E6CB-47A5-A271-10EE96FEFAC2}"/>
              </a:ext>
            </a:extLst>
          </p:cNvPr>
          <p:cNvCxnSpPr>
            <a:cxnSpLocks/>
          </p:cNvCxnSpPr>
          <p:nvPr userDrawn="1"/>
        </p:nvCxnSpPr>
        <p:spPr>
          <a:xfrm>
            <a:off x="521000" y="994426"/>
            <a:ext cx="10745128" cy="0"/>
          </a:xfrm>
          <a:prstGeom prst="line">
            <a:avLst/>
          </a:prstGeom>
          <a:ln w="31750">
            <a:solidFill>
              <a:srgbClr val="8416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151A1B1-2B06-49A0-84C6-A153EFEE74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1000" y="264968"/>
            <a:ext cx="10704715" cy="64477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600">
                <a:solidFill>
                  <a:srgbClr val="841617"/>
                </a:solidFill>
              </a:defRPr>
            </a:lvl1pPr>
            <a:lvl2pPr marL="502920" indent="0">
              <a:buFontTx/>
              <a:buNone/>
              <a:defRPr/>
            </a:lvl2pPr>
            <a:lvl3pPr marL="960120" indent="0">
              <a:buFontTx/>
              <a:buNone/>
              <a:defRPr/>
            </a:lvl3pPr>
            <a:lvl4pPr marL="1417320" indent="0">
              <a:buFontTx/>
              <a:buNone/>
              <a:defRPr/>
            </a:lvl4pPr>
            <a:lvl5pPr marL="1874520" indent="0">
              <a:buFontTx/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C2F945C-2674-4148-B9E6-D293361BD28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0999" y="1143000"/>
            <a:ext cx="3154680" cy="2286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33C51787-C5B9-41F5-AB84-ED96B8869B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9099" y="3683000"/>
            <a:ext cx="3154680" cy="2286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F615-00D4-0BEF-5E07-EA8CBC6EE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A50B5-F4B7-F09B-EF86-5BFF56052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B5BDC-D0D6-1812-185D-A5C5AB6EA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6/28/2022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643C1-B8DF-7F6A-B29E-A569115E8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9E582-AA36-30C2-FA4E-96DE0C2E4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89737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09CF5-5657-7547-7435-F27FFC404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CB4ED4-1509-AB00-451D-900028DFF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D32CD-E9E4-1BDA-21CB-70D64C6FF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6/28/2022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15281-6617-28A0-E6E3-C01B26DF4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BA47C-D765-9F8A-94F1-2EA9F3CE3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93129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B4B7B-B65D-D982-16BF-462D69C0E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0DF1F-9814-8B1F-8BDB-05B954A224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AC285A-CE03-412A-E529-2D3DB73867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69D977-B0D9-8FF8-3D52-3ABE9C7C2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6/28/2022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B8BB02-4605-18B4-0828-E2F852BC2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2FD0E5-83CB-3DCF-5CEC-E3A2201BD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22229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1C376-0132-4A21-87BB-062995222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1C7C2-1CA8-EE81-DDE8-2B554A8F4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055329-93DB-6652-9382-0887A2EFD5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EE61F-36F4-6C62-D5D8-A2DA558795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23602B-5393-D555-8446-D4CDE9B21E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70AB12-79BA-5636-2539-1A8693490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6/28/2022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B2A9F2-6D1D-5E83-5E14-5E8735233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00B5D4-D4B8-84F2-083A-C1DB1519B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78841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66E9F-7697-250B-1FD7-BC86A8842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767B79-1481-751C-C651-70003EED6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6/28/2022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EDF8A6-4F55-9436-48E4-9255E61C3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FCB5E9-ABD0-68D4-1279-F9200C251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70488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ABBB70-EE9E-2C62-CA71-74B67F9E3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6/28/2022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DC7992-EBF7-A6B0-A5A1-50165BBD5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2F7D7-0476-8F99-D2AB-1D36D47CF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17795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CC24D-0E4B-2AFF-6F65-7C952936F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E3245-6606-D260-67F5-25FB84F3E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107B2D-77C3-456B-4E89-A21CE6476F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1364C8-DD96-E9E4-B4B4-2B59F8B05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6/28/2022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FBBE81-6898-527A-6444-E7E214CEB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AE1E52-124E-F849-CF02-55763A2E1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86823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2B526-AC6B-1069-EBD2-10F876D25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1789E7-8D3B-7523-543E-813077A74C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EE22D-34E0-EC0D-C283-659040830B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2E2EDE-E8BC-0380-76A9-65F0ECC3F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6/28/2022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34BECB-391A-77C6-0FDD-04DDCC850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13A192-CA02-FB9D-7031-FF9A305FF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78837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E5784E-7F90-A3DD-500E-80C252821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D10034-BCC9-37DA-2905-51FA65D22B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4E7B2-04B3-8930-930B-45969DCED8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6/28/2022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3D3CB-5DEF-2B97-3CB9-0673669A2C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BBAFE-A15A-C756-2462-41CBA7570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red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8E9B691D-524F-1AC5-51AB-899FB6C5DC9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0" y="6327506"/>
            <a:ext cx="2081646" cy="5304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F809D9-6F94-4D33-BD91-1BC48D9D88D5}"/>
              </a:ext>
            </a:extLst>
          </p:cNvPr>
          <p:cNvSpPr/>
          <p:nvPr userDrawn="1"/>
        </p:nvSpPr>
        <p:spPr>
          <a:xfrm>
            <a:off x="2081646" y="6327506"/>
            <a:ext cx="10110354" cy="530494"/>
          </a:xfrm>
          <a:prstGeom prst="rect">
            <a:avLst/>
          </a:prstGeom>
          <a:solidFill>
            <a:srgbClr val="8416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66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0" r:id="rId1"/>
    <p:sldLayoutId id="2147484011" r:id="rId2"/>
    <p:sldLayoutId id="2147484012" r:id="rId3"/>
    <p:sldLayoutId id="2147484013" r:id="rId4"/>
    <p:sldLayoutId id="2147484014" r:id="rId5"/>
    <p:sldLayoutId id="2147484015" r:id="rId6"/>
    <p:sldLayoutId id="2147484016" r:id="rId7"/>
    <p:sldLayoutId id="2147484017" r:id="rId8"/>
    <p:sldLayoutId id="2147484018" r:id="rId9"/>
    <p:sldLayoutId id="2147484019" r:id="rId10"/>
    <p:sldLayoutId id="2147484020" r:id="rId11"/>
    <p:sldLayoutId id="2147484021" r:id="rId12"/>
    <p:sldLayoutId id="2147484022" r:id="rId13"/>
    <p:sldLayoutId id="2147484023" r:id="rId14"/>
    <p:sldLayoutId id="2147483848" r:id="rId1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cid:image010.png@01D8896B.68494D50" TargetMode="Externa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8" name="Rectangle 2087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2B96FFD2-0A03-7302-0AA1-CCFE63F6A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" r="20314"/>
          <a:stretch/>
        </p:blipFill>
        <p:spPr bwMode="auto"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090" name="Freeform: Shape 2089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92" name="Freeform: Shape 2091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F0C67C-AED7-4161-9FCA-CF36592E0B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Machine Learning</a:t>
            </a:r>
            <a:br>
              <a:rPr lang="en-US" sz="4800" dirty="0"/>
            </a:br>
            <a:r>
              <a:rPr lang="en-US" sz="4800" dirty="0"/>
              <a:t>Consumer Loan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32D73A-A897-4632-B581-3B0F4513C2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Ram Rao</a:t>
            </a:r>
          </a:p>
          <a:p>
            <a:pPr algn="l"/>
            <a:r>
              <a:rPr lang="en-US" sz="2000" dirty="0"/>
              <a:t>July 1, 2022</a:t>
            </a:r>
          </a:p>
          <a:p>
            <a:pPr algn="l"/>
            <a:r>
              <a:rPr lang="en-US" sz="2000" dirty="0"/>
              <a:t>DSA 5900 Practicum</a:t>
            </a:r>
          </a:p>
        </p:txBody>
      </p:sp>
      <p:sp>
        <p:nvSpPr>
          <p:cNvPr id="2094" name="Rectangle 209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96" name="Rectangle 209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9954B3F-4F37-A284-3726-9865C53735E0}"/>
              </a:ext>
            </a:extLst>
          </p:cNvPr>
          <p:cNvSpPr txBox="1">
            <a:spLocks/>
          </p:cNvSpPr>
          <p:nvPr/>
        </p:nvSpPr>
        <p:spPr>
          <a:xfrm>
            <a:off x="521725" y="1112240"/>
            <a:ext cx="1140035" cy="524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3208744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0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03B3C-DB21-459F-B1E7-17636D7FD6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Results  Random Forests</a:t>
            </a:r>
          </a:p>
        </p:txBody>
      </p:sp>
      <p:pic>
        <p:nvPicPr>
          <p:cNvPr id="5" name="Picture 10" descr="See the source image">
            <a:extLst>
              <a:ext uri="{FF2B5EF4-FFF2-40B4-BE49-F238E27FC236}">
                <a16:creationId xmlns:a16="http://schemas.microsoft.com/office/drawing/2014/main" id="{28648F8C-E2AF-B2FB-F472-F85D93852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368" y="49327"/>
            <a:ext cx="1484953" cy="92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44D2771-984D-B7BB-6BBF-957209F07B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57470"/>
              </p:ext>
            </p:extLst>
          </p:nvPr>
        </p:nvGraphicFramePr>
        <p:xfrm>
          <a:off x="482259" y="4730496"/>
          <a:ext cx="3658189" cy="1401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165">
                  <a:extLst>
                    <a:ext uri="{9D8B030D-6E8A-4147-A177-3AD203B41FA5}">
                      <a16:colId xmlns:a16="http://schemas.microsoft.com/office/drawing/2014/main" val="483532943"/>
                    </a:ext>
                  </a:extLst>
                </a:gridCol>
                <a:gridCol w="1048603">
                  <a:extLst>
                    <a:ext uri="{9D8B030D-6E8A-4147-A177-3AD203B41FA5}">
                      <a16:colId xmlns:a16="http://schemas.microsoft.com/office/drawing/2014/main" val="1641792030"/>
                    </a:ext>
                  </a:extLst>
                </a:gridCol>
                <a:gridCol w="1254421">
                  <a:extLst>
                    <a:ext uri="{9D8B030D-6E8A-4147-A177-3AD203B41FA5}">
                      <a16:colId xmlns:a16="http://schemas.microsoft.com/office/drawing/2014/main" val="2369281972"/>
                    </a:ext>
                  </a:extLst>
                </a:gridCol>
              </a:tblGrid>
              <a:tr h="587693">
                <a:tc>
                  <a:txBody>
                    <a:bodyPr/>
                    <a:lstStyle/>
                    <a:p>
                      <a:r>
                        <a:rPr lang="en-US" sz="1400" dirty="0"/>
                        <a:t>Random Forests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Class 0</a:t>
                      </a:r>
                    </a:p>
                    <a:p>
                      <a:r>
                        <a:rPr lang="en-US" sz="1400" b="0" dirty="0"/>
                        <a:t>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Class 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Predicted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25309"/>
                  </a:ext>
                </a:extLst>
              </a:tr>
              <a:tr h="4584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Class 0 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26,854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449945"/>
                  </a:ext>
                </a:extLst>
              </a:tr>
              <a:tr h="35513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Class 1  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826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13,789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77097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00DD67DD-FF0B-189A-94D9-8A4BD7D6984A}"/>
              </a:ext>
            </a:extLst>
          </p:cNvPr>
          <p:cNvGrpSpPr/>
          <p:nvPr/>
        </p:nvGrpSpPr>
        <p:grpSpPr>
          <a:xfrm>
            <a:off x="649972" y="1277124"/>
            <a:ext cx="2909015" cy="3294875"/>
            <a:chOff x="0" y="143317"/>
            <a:chExt cx="3474720" cy="1479574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BA6B321-B5C0-27D4-A626-0165460ADEFD}"/>
                </a:ext>
              </a:extLst>
            </p:cNvPr>
            <p:cNvSpPr/>
            <p:nvPr/>
          </p:nvSpPr>
          <p:spPr>
            <a:xfrm>
              <a:off x="0" y="143317"/>
              <a:ext cx="3474720" cy="147957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ectangle: Rounded Corners 4">
              <a:extLst>
                <a:ext uri="{FF2B5EF4-FFF2-40B4-BE49-F238E27FC236}">
                  <a16:creationId xmlns:a16="http://schemas.microsoft.com/office/drawing/2014/main" id="{02309736-BCA4-ABD3-F89B-D3E9F2329324}"/>
                </a:ext>
              </a:extLst>
            </p:cNvPr>
            <p:cNvSpPr txBox="1"/>
            <p:nvPr/>
          </p:nvSpPr>
          <p:spPr>
            <a:xfrm>
              <a:off x="72227" y="191645"/>
              <a:ext cx="3330265" cy="13351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t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/>
                <a:t>Random Forests: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en-US" sz="1600" b="1" dirty="0"/>
                <a:t>Grid Search 5-Fold CV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en-US" sz="1600" b="1" kern="1200" dirty="0"/>
                <a:t>Hyperpa</a:t>
              </a:r>
              <a:r>
                <a:rPr lang="en-US" sz="1600" b="1" dirty="0"/>
                <a:t>rameters</a:t>
              </a:r>
            </a:p>
            <a:p>
              <a:pPr marL="742950" lvl="1" indent="-28575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b="1" kern="1200" dirty="0" err="1"/>
                <a:t>N_estimators</a:t>
              </a:r>
              <a:r>
                <a:rPr lang="en-US" sz="1600" b="1" kern="1200" dirty="0"/>
                <a:t>:  50, 100,200</a:t>
              </a:r>
            </a:p>
            <a:p>
              <a:pPr marL="742950" lvl="1" indent="-28575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b="1" dirty="0"/>
                <a:t>Criterion:  </a:t>
              </a:r>
              <a:r>
                <a:rPr lang="en-US" sz="1600" b="1" dirty="0" err="1"/>
                <a:t>gini</a:t>
              </a:r>
              <a:r>
                <a:rPr lang="en-US" sz="1600" b="1" dirty="0"/>
                <a:t>, entropy</a:t>
              </a:r>
            </a:p>
            <a:p>
              <a:pPr marL="742950" lvl="1" indent="-28575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b="1" kern="1200" dirty="0" err="1"/>
                <a:t>Max_features</a:t>
              </a:r>
              <a:r>
                <a:rPr lang="en-US" sz="1600" b="1" kern="1200" dirty="0"/>
                <a:t>: sqrt, log2, auto</a:t>
              </a:r>
            </a:p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b="1" kern="1200" dirty="0"/>
            </a:p>
            <a:p>
              <a:pPr lvl="1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kern="120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EC7D5D6-BA05-22F7-4CA3-66C42E855FB8}"/>
              </a:ext>
            </a:extLst>
          </p:cNvPr>
          <p:cNvSpPr txBox="1"/>
          <p:nvPr/>
        </p:nvSpPr>
        <p:spPr>
          <a:xfrm>
            <a:off x="6096000" y="2992446"/>
            <a:ext cx="2078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Random Forests w/Tuning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16A8B8F-FA98-D0F9-7449-71B2DD783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091" y="1067498"/>
            <a:ext cx="2672769" cy="19249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2CCD43-BDFC-59E7-EC44-3D528006E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5878" y="3226392"/>
            <a:ext cx="6688585" cy="358089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E3B48EB-5A7D-B1D2-52FC-A5C5CA30A218}"/>
              </a:ext>
            </a:extLst>
          </p:cNvPr>
          <p:cNvSpPr txBox="1"/>
          <p:nvPr/>
        </p:nvSpPr>
        <p:spPr>
          <a:xfrm>
            <a:off x="10171273" y="6131814"/>
            <a:ext cx="2196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Random Forests w/Tuning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4F370E-2D8E-7B23-BDFB-4CD7CCB451BB}"/>
              </a:ext>
            </a:extLst>
          </p:cNvPr>
          <p:cNvSpPr txBox="1"/>
          <p:nvPr/>
        </p:nvSpPr>
        <p:spPr>
          <a:xfrm>
            <a:off x="6589139" y="2410545"/>
            <a:ext cx="8247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AUC = 0.966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57C062D-176A-191E-A769-1120E0156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8277" y="1099001"/>
            <a:ext cx="2672769" cy="192494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020803-54EE-0F9C-FFD1-55872F04C513}"/>
              </a:ext>
            </a:extLst>
          </p:cNvPr>
          <p:cNvSpPr txBox="1"/>
          <p:nvPr/>
        </p:nvSpPr>
        <p:spPr>
          <a:xfrm>
            <a:off x="10074894" y="2450789"/>
            <a:ext cx="8247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AUC = 0.964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334024-4510-8BF1-5514-B3D469D8AFAA}"/>
              </a:ext>
            </a:extLst>
          </p:cNvPr>
          <p:cNvSpPr txBox="1"/>
          <p:nvPr/>
        </p:nvSpPr>
        <p:spPr>
          <a:xfrm>
            <a:off x="9085012" y="2986671"/>
            <a:ext cx="2078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Random Forests w/o Tuning</a:t>
            </a:r>
          </a:p>
        </p:txBody>
      </p:sp>
    </p:spTree>
    <p:extLst>
      <p:ext uri="{BB962C8B-B14F-4D97-AF65-F5344CB8AC3E}">
        <p14:creationId xmlns:p14="http://schemas.microsoft.com/office/powerpoint/2010/main" val="339182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03B3C-DB21-459F-B1E7-17636D7FD6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Results  - Neural Nets, </a:t>
            </a:r>
            <a:r>
              <a:rPr lang="en-US" dirty="0" err="1"/>
              <a:t>Keras</a:t>
            </a:r>
            <a:r>
              <a:rPr lang="en-US" dirty="0"/>
              <a:t>/Tensorflow</a:t>
            </a:r>
          </a:p>
        </p:txBody>
      </p:sp>
      <p:pic>
        <p:nvPicPr>
          <p:cNvPr id="4" name="Picture 12" descr="See the source image">
            <a:extLst>
              <a:ext uri="{FF2B5EF4-FFF2-40B4-BE49-F238E27FC236}">
                <a16:creationId xmlns:a16="http://schemas.microsoft.com/office/drawing/2014/main" id="{7150CEE4-ED52-1BD2-796E-6375AF2D2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0"/>
            <a:ext cx="1219200" cy="90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F37CA5BF-60A7-7661-6136-F97C925F6B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843498"/>
              </p:ext>
            </p:extLst>
          </p:nvPr>
        </p:nvGraphicFramePr>
        <p:xfrm>
          <a:off x="315713" y="4733570"/>
          <a:ext cx="3658189" cy="1331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165">
                  <a:extLst>
                    <a:ext uri="{9D8B030D-6E8A-4147-A177-3AD203B41FA5}">
                      <a16:colId xmlns:a16="http://schemas.microsoft.com/office/drawing/2014/main" val="483532943"/>
                    </a:ext>
                  </a:extLst>
                </a:gridCol>
                <a:gridCol w="1048603">
                  <a:extLst>
                    <a:ext uri="{9D8B030D-6E8A-4147-A177-3AD203B41FA5}">
                      <a16:colId xmlns:a16="http://schemas.microsoft.com/office/drawing/2014/main" val="1641792030"/>
                    </a:ext>
                  </a:extLst>
                </a:gridCol>
                <a:gridCol w="1254421">
                  <a:extLst>
                    <a:ext uri="{9D8B030D-6E8A-4147-A177-3AD203B41FA5}">
                      <a16:colId xmlns:a16="http://schemas.microsoft.com/office/drawing/2014/main" val="2369281972"/>
                    </a:ext>
                  </a:extLst>
                </a:gridCol>
              </a:tblGrid>
              <a:tr h="4556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Neural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Class 0</a:t>
                      </a:r>
                    </a:p>
                    <a:p>
                      <a:r>
                        <a:rPr lang="en-US" sz="1400" b="0" dirty="0"/>
                        <a:t>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Class 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Predicted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25309"/>
                  </a:ext>
                </a:extLst>
              </a:tr>
              <a:tr h="4584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Class 0 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630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449945"/>
                  </a:ext>
                </a:extLst>
              </a:tr>
              <a:tr h="35513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Class 1  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3,018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77097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15D5C3FE-1E7A-0F6D-73DC-4894DF6F3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887" y="970835"/>
            <a:ext cx="3024365" cy="217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594DC6-94D0-06AC-7FFE-305749AE5B86}"/>
              </a:ext>
            </a:extLst>
          </p:cNvPr>
          <p:cNvSpPr txBox="1"/>
          <p:nvPr/>
        </p:nvSpPr>
        <p:spPr>
          <a:xfrm>
            <a:off x="4482902" y="3149004"/>
            <a:ext cx="1484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Neural Network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5572CC-B5B2-C27A-9344-9FC676FFA8D6}"/>
              </a:ext>
            </a:extLst>
          </p:cNvPr>
          <p:cNvSpPr txBox="1"/>
          <p:nvPr/>
        </p:nvSpPr>
        <p:spPr>
          <a:xfrm>
            <a:off x="4562775" y="2495366"/>
            <a:ext cx="8247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AUC = 0.980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FE4559-9FDF-4937-00EE-A3C2B983F75E}"/>
              </a:ext>
            </a:extLst>
          </p:cNvPr>
          <p:cNvGrpSpPr/>
          <p:nvPr/>
        </p:nvGrpSpPr>
        <p:grpSpPr>
          <a:xfrm>
            <a:off x="67501" y="1048866"/>
            <a:ext cx="3267351" cy="3684704"/>
            <a:chOff x="0" y="143317"/>
            <a:chExt cx="3474720" cy="147957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3954801-494C-C0E7-E62B-AF31B252A20E}"/>
                </a:ext>
              </a:extLst>
            </p:cNvPr>
            <p:cNvSpPr/>
            <p:nvPr/>
          </p:nvSpPr>
          <p:spPr>
            <a:xfrm>
              <a:off x="0" y="143317"/>
              <a:ext cx="3474720" cy="147957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ectangle: Rounded Corners 4">
              <a:extLst>
                <a:ext uri="{FF2B5EF4-FFF2-40B4-BE49-F238E27FC236}">
                  <a16:creationId xmlns:a16="http://schemas.microsoft.com/office/drawing/2014/main" id="{95226373-D1DE-2CF6-3C76-F99B7542D16E}"/>
                </a:ext>
              </a:extLst>
            </p:cNvPr>
            <p:cNvSpPr txBox="1"/>
            <p:nvPr/>
          </p:nvSpPr>
          <p:spPr>
            <a:xfrm>
              <a:off x="72227" y="191645"/>
              <a:ext cx="3330265" cy="13351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t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/>
                <a:t>Neural Net: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b="1" kern="1200" dirty="0"/>
                <a:t>3 Hidden Layers: 100, 50, and 25 Neurons, </a:t>
              </a:r>
              <a:r>
                <a:rPr lang="en-US" sz="1600" b="1" kern="1200" dirty="0" err="1"/>
                <a:t>Relu</a:t>
              </a:r>
              <a:r>
                <a:rPr lang="en-US" sz="1600" b="1" kern="1200" dirty="0"/>
                <a:t> Activation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b="1" dirty="0"/>
                <a:t>1 Output Layer, 1 Neuron, Sigmoid Activation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b="1" kern="1200" dirty="0"/>
                <a:t>Grid Search CV = 3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b="1" dirty="0"/>
                <a:t>Hyperparameters</a:t>
              </a:r>
            </a:p>
            <a:p>
              <a:pPr marL="285750" indent="-28575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600" b="1" kern="1200" dirty="0"/>
                <a:t>Optimizer: </a:t>
              </a:r>
              <a:r>
                <a:rPr lang="en-US" sz="1600" b="1" kern="1200" dirty="0" err="1"/>
                <a:t>rmsp</a:t>
              </a:r>
              <a:r>
                <a:rPr lang="en-US" sz="1600" b="1" dirty="0" err="1"/>
                <a:t>rop</a:t>
              </a:r>
              <a:r>
                <a:rPr lang="en-US" sz="1600" b="1" dirty="0"/>
                <a:t>, </a:t>
              </a:r>
              <a:r>
                <a:rPr lang="en-US" sz="1600" b="1" dirty="0" err="1"/>
                <a:t>adam</a:t>
              </a:r>
              <a:endParaRPr lang="en-US" sz="1600" b="1" dirty="0"/>
            </a:p>
            <a:p>
              <a:pPr marL="285750" indent="-28575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600" b="1" dirty="0" err="1"/>
                <a:t>i</a:t>
              </a:r>
              <a:r>
                <a:rPr lang="en-US" sz="1600" b="1" kern="1200" dirty="0" err="1"/>
                <a:t>nits</a:t>
              </a:r>
              <a:r>
                <a:rPr lang="en-US" sz="1600" b="1" kern="1200" dirty="0"/>
                <a:t>: </a:t>
              </a:r>
              <a:r>
                <a:rPr lang="en-US" sz="1600" b="1" kern="1200" dirty="0" err="1"/>
                <a:t>glorot</a:t>
              </a:r>
              <a:r>
                <a:rPr lang="en-US" sz="1600" b="1" dirty="0" err="1"/>
                <a:t>_uniform</a:t>
              </a:r>
              <a:r>
                <a:rPr lang="en-US" sz="1600" b="1" dirty="0"/>
                <a:t>, normal, uniform</a:t>
              </a:r>
            </a:p>
            <a:p>
              <a:pPr marL="285750" indent="-28575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600" b="1" kern="1200" dirty="0"/>
                <a:t>Epoc</a:t>
              </a:r>
              <a:r>
                <a:rPr lang="en-US" sz="1600" b="1" dirty="0"/>
                <a:t>hs: 50,100</a:t>
              </a:r>
            </a:p>
            <a:p>
              <a:pPr marL="285750" indent="-28575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600" b="1" kern="1200" dirty="0"/>
                <a:t>Batches: 5,20</a:t>
              </a:r>
            </a:p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b="1" kern="1200" dirty="0"/>
            </a:p>
            <a:p>
              <a:pPr lvl="1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kern="1200" dirty="0"/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7DA49-AD69-3403-9671-37F94715F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073" y="1019696"/>
            <a:ext cx="2641404" cy="190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736B2AD-29BA-B137-26EC-2C59851DD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77" y="1019696"/>
            <a:ext cx="2520682" cy="179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32F784-F575-BFC0-BB90-CD6A5239BC14}"/>
              </a:ext>
            </a:extLst>
          </p:cNvPr>
          <p:cNvSpPr txBox="1"/>
          <p:nvPr/>
        </p:nvSpPr>
        <p:spPr>
          <a:xfrm>
            <a:off x="10350363" y="2207541"/>
            <a:ext cx="1484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Training Accuracy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2C51B9-C834-B41C-0F95-E6C8EE335D38}"/>
              </a:ext>
            </a:extLst>
          </p:cNvPr>
          <p:cNvSpPr txBox="1"/>
          <p:nvPr/>
        </p:nvSpPr>
        <p:spPr>
          <a:xfrm>
            <a:off x="8229775" y="2207540"/>
            <a:ext cx="12094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Training Errors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BF96172C-1884-EFC5-4E88-A90ADCBE5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543" y="2817146"/>
            <a:ext cx="6404417" cy="355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FC46F05-3DDA-03C4-B52E-0C4786C563DB}"/>
              </a:ext>
            </a:extLst>
          </p:cNvPr>
          <p:cNvSpPr txBox="1"/>
          <p:nvPr/>
        </p:nvSpPr>
        <p:spPr>
          <a:xfrm>
            <a:off x="9874441" y="5699803"/>
            <a:ext cx="2196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Neural Network with Tuning</a:t>
            </a:r>
          </a:p>
        </p:txBody>
      </p:sp>
    </p:spTree>
    <p:extLst>
      <p:ext uri="{BB962C8B-B14F-4D97-AF65-F5344CB8AC3E}">
        <p14:creationId xmlns:p14="http://schemas.microsoft.com/office/powerpoint/2010/main" val="288786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5" grpId="0"/>
      <p:bldP spid="17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03B3C-DB21-459F-B1E7-17636D7FD6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Remote Machine Learning  - Overview</a:t>
            </a:r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9D43F10-DEA4-850C-DB64-879EDFB8F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308" y="1095535"/>
            <a:ext cx="4416358" cy="3144369"/>
          </a:xfrm>
          <a:prstGeom prst="rect">
            <a:avLst/>
          </a:prstGeom>
        </p:spPr>
      </p:pic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EC6AEEF-86B7-29E3-173A-D49BA9412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057" y="2857209"/>
            <a:ext cx="4880949" cy="3144368"/>
          </a:xfrm>
          <a:prstGeom prst="rect">
            <a:avLst/>
          </a:prstGeom>
        </p:spPr>
      </p:pic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92233350-1C4A-6A50-55A6-B21F16F9B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7912" y="49903"/>
            <a:ext cx="1041646" cy="89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ee the source image">
            <a:extLst>
              <a:ext uri="{FF2B5EF4-FFF2-40B4-BE49-F238E27FC236}">
                <a16:creationId xmlns:a16="http://schemas.microsoft.com/office/drawing/2014/main" id="{B63FFB16-9D76-CEC5-A795-94EB38014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0177" y="49903"/>
            <a:ext cx="1041646" cy="750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11BF03C-AB58-2C7A-C048-450A7CF7AF6B}"/>
              </a:ext>
            </a:extLst>
          </p:cNvPr>
          <p:cNvGrpSpPr/>
          <p:nvPr/>
        </p:nvGrpSpPr>
        <p:grpSpPr>
          <a:xfrm>
            <a:off x="88833" y="1124810"/>
            <a:ext cx="2559476" cy="5017198"/>
            <a:chOff x="0" y="143317"/>
            <a:chExt cx="3474720" cy="1479574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3EC06A1-2F2A-E864-8242-64C0F8513D5D}"/>
                </a:ext>
              </a:extLst>
            </p:cNvPr>
            <p:cNvSpPr/>
            <p:nvPr/>
          </p:nvSpPr>
          <p:spPr>
            <a:xfrm>
              <a:off x="0" y="143317"/>
              <a:ext cx="3474720" cy="147957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ectangle: Rounded Corners 4">
              <a:extLst>
                <a:ext uri="{FF2B5EF4-FFF2-40B4-BE49-F238E27FC236}">
                  <a16:creationId xmlns:a16="http://schemas.microsoft.com/office/drawing/2014/main" id="{CF71A6AF-6DAC-14FA-1FF3-6F9482D6B26A}"/>
                </a:ext>
              </a:extLst>
            </p:cNvPr>
            <p:cNvSpPr txBox="1"/>
            <p:nvPr/>
          </p:nvSpPr>
          <p:spPr>
            <a:xfrm>
              <a:off x="72227" y="191645"/>
              <a:ext cx="3330266" cy="14312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t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/>
                <a:t>Why Useful?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b="1" dirty="0"/>
                <a:t>Keeps Data Private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b="1" kern="1200" dirty="0"/>
                <a:t>D</a:t>
              </a:r>
              <a:r>
                <a:rPr lang="en-US" sz="1600" b="1" dirty="0"/>
                <a:t>ata Owner has Control Over Data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b="1" kern="1200" dirty="0"/>
                <a:t>Machine Learner Benefi</a:t>
              </a:r>
              <a:r>
                <a:rPr lang="en-US" sz="1600" b="1" dirty="0"/>
                <a:t>ts from Access to Distributed Data</a:t>
              </a:r>
            </a:p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 dirty="0"/>
                <a:t>Process?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b="1" dirty="0" err="1"/>
                <a:t>PySft</a:t>
              </a:r>
              <a:r>
                <a:rPr lang="en-US" sz="1600" b="1" dirty="0"/>
                <a:t> Wrapper to ML Package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b="1" kern="1200" dirty="0"/>
                <a:t>Encryption and Privacy Maintained</a:t>
              </a:r>
              <a:endParaRPr lang="en-US" sz="1600" b="1" dirty="0"/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b="1" kern="1200" dirty="0"/>
                <a:t>Machine Learner Can Access Multiple Data Sources Simultaneously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b="1" dirty="0"/>
                <a:t>Models Trained Remotely and can be Aggregated for Use</a:t>
              </a:r>
              <a:endParaRPr lang="en-US" sz="1600" b="1" kern="1200" dirty="0"/>
            </a:p>
            <a:p>
              <a:pPr lvl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b="1" kern="1200" dirty="0"/>
            </a:p>
            <a:p>
              <a:pPr lvl="1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6452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03B3C-DB21-459F-B1E7-17636D7FD6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5462" y="301363"/>
            <a:ext cx="10704715" cy="644777"/>
          </a:xfrm>
        </p:spPr>
        <p:txBody>
          <a:bodyPr>
            <a:normAutofit/>
          </a:bodyPr>
          <a:lstStyle/>
          <a:p>
            <a:r>
              <a:rPr lang="en-US" dirty="0"/>
              <a:t>Remote Machine Learning –</a:t>
            </a:r>
            <a:r>
              <a:rPr lang="en-US" dirty="0" err="1"/>
              <a:t>PyTorch</a:t>
            </a:r>
            <a:r>
              <a:rPr lang="en-US" dirty="0"/>
              <a:t>/</a:t>
            </a:r>
            <a:r>
              <a:rPr lang="en-US" dirty="0" err="1"/>
              <a:t>PySft</a:t>
            </a:r>
            <a:r>
              <a:rPr lang="en-US" dirty="0"/>
              <a:t> Results</a:t>
            </a:r>
          </a:p>
        </p:txBody>
      </p:sp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994DA957-CD17-25C8-1E7F-DD8C09D35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7912" y="49903"/>
            <a:ext cx="1041646" cy="89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See the source image">
            <a:extLst>
              <a:ext uri="{FF2B5EF4-FFF2-40B4-BE49-F238E27FC236}">
                <a16:creationId xmlns:a16="http://schemas.microsoft.com/office/drawing/2014/main" id="{6289DCBC-6628-7BED-4C68-8067EA873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0177" y="49903"/>
            <a:ext cx="1041646" cy="750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4DF4E1C3-B5E6-4CC2-67B3-528BF07B9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254103"/>
              </p:ext>
            </p:extLst>
          </p:nvPr>
        </p:nvGraphicFramePr>
        <p:xfrm>
          <a:off x="4353971" y="4778891"/>
          <a:ext cx="3658189" cy="140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165">
                  <a:extLst>
                    <a:ext uri="{9D8B030D-6E8A-4147-A177-3AD203B41FA5}">
                      <a16:colId xmlns:a16="http://schemas.microsoft.com/office/drawing/2014/main" val="483532943"/>
                    </a:ext>
                  </a:extLst>
                </a:gridCol>
                <a:gridCol w="1048603">
                  <a:extLst>
                    <a:ext uri="{9D8B030D-6E8A-4147-A177-3AD203B41FA5}">
                      <a16:colId xmlns:a16="http://schemas.microsoft.com/office/drawing/2014/main" val="1641792030"/>
                    </a:ext>
                  </a:extLst>
                </a:gridCol>
                <a:gridCol w="1254421">
                  <a:extLst>
                    <a:ext uri="{9D8B030D-6E8A-4147-A177-3AD203B41FA5}">
                      <a16:colId xmlns:a16="http://schemas.microsoft.com/office/drawing/2014/main" val="2369281972"/>
                    </a:ext>
                  </a:extLst>
                </a:gridCol>
              </a:tblGrid>
              <a:tr h="5960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PyTorch</a:t>
                      </a:r>
                      <a:r>
                        <a:rPr lang="en-US" sz="1400" dirty="0"/>
                        <a:t>/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PySft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Class 0</a:t>
                      </a:r>
                    </a:p>
                    <a:p>
                      <a:r>
                        <a:rPr lang="en-US" sz="1400" b="0" dirty="0"/>
                        <a:t>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Class 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Predicted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25309"/>
                  </a:ext>
                </a:extLst>
              </a:tr>
              <a:tr h="4584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Class 0 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1,262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449945"/>
                  </a:ext>
                </a:extLst>
              </a:tr>
              <a:tr h="35513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Class 1  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634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77097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58A7EA2A-80CE-8F72-18A7-40A332ACF200}"/>
              </a:ext>
            </a:extLst>
          </p:cNvPr>
          <p:cNvGrpSpPr/>
          <p:nvPr/>
        </p:nvGrpSpPr>
        <p:grpSpPr>
          <a:xfrm>
            <a:off x="51688" y="1181303"/>
            <a:ext cx="4231156" cy="5063084"/>
            <a:chOff x="0" y="143317"/>
            <a:chExt cx="3474720" cy="1506924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FA3C945-4976-7C04-41C0-534DA2BCE3A4}"/>
                </a:ext>
              </a:extLst>
            </p:cNvPr>
            <p:cNvSpPr/>
            <p:nvPr/>
          </p:nvSpPr>
          <p:spPr>
            <a:xfrm>
              <a:off x="0" y="143317"/>
              <a:ext cx="3474720" cy="147957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4EF5F76F-4905-9787-5A87-DD10460B385A}"/>
                </a:ext>
              </a:extLst>
            </p:cNvPr>
            <p:cNvSpPr txBox="1"/>
            <p:nvPr/>
          </p:nvSpPr>
          <p:spPr>
            <a:xfrm>
              <a:off x="138341" y="164627"/>
              <a:ext cx="3330265" cy="14856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t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/>
                <a:t> </a:t>
              </a:r>
              <a:r>
                <a:rPr lang="en-US" b="1" u="sng" kern="1200" dirty="0"/>
                <a:t>Remote Learning Process:</a:t>
              </a:r>
            </a:p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b="1" u="sng" kern="1200" dirty="0"/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700" b="1" dirty="0"/>
                <a:t>Data Owner/Data Scientist interact via </a:t>
              </a:r>
              <a:r>
                <a:rPr lang="en-US" sz="1700" b="1" dirty="0" err="1"/>
                <a:t>PySyft</a:t>
              </a:r>
              <a:r>
                <a:rPr lang="en-US" sz="1700" b="1" dirty="0"/>
                <a:t> and </a:t>
              </a:r>
              <a:r>
                <a:rPr lang="en-US" sz="1700" b="1" dirty="0" err="1"/>
                <a:t>PyGrid</a:t>
              </a:r>
              <a:r>
                <a:rPr lang="en-US" sz="1700" b="1" dirty="0"/>
                <a:t>/AWS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700" b="1" kern="1200" dirty="0"/>
                <a:t>D</a:t>
              </a:r>
              <a:r>
                <a:rPr lang="en-US" sz="1700" b="1" dirty="0"/>
                <a:t>ata Owner sends data to Data Scientist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700" b="1" kern="1200" dirty="0"/>
                <a:t>Data Scientist makes requests via </a:t>
              </a:r>
              <a:r>
                <a:rPr lang="en-US" sz="1700" b="1" kern="1200" dirty="0" err="1"/>
                <a:t>Pysft</a:t>
              </a:r>
              <a:r>
                <a:rPr lang="en-US" sz="1700" b="1" kern="1200" dirty="0"/>
                <a:t> to Data Owner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700" b="1" dirty="0"/>
                <a:t>Data Scientist creates model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700" b="1" kern="1200" dirty="0"/>
                <a:t>Data Scientist sends model to Owner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700" b="1" dirty="0"/>
                <a:t>Training on Remote Server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700" b="1" kern="1200" dirty="0"/>
                <a:t>Model Sent to Data Scientist Once Trained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700" b="1" dirty="0"/>
                <a:t>Data Scientist Tests Model – </a:t>
              </a:r>
              <a:r>
                <a:rPr lang="en-US" sz="1700" b="1" dirty="0" err="1"/>
                <a:t>Sckit</a:t>
              </a:r>
              <a:r>
                <a:rPr lang="en-US" sz="1700" b="1" dirty="0"/>
                <a:t> Learn Packages</a:t>
              </a:r>
              <a:endParaRPr lang="en-US" sz="1700" b="1" kern="1200" dirty="0"/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endParaRPr lang="en-US" sz="1800" b="1" dirty="0"/>
            </a:p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b="1" kern="1200" dirty="0"/>
            </a:p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b="1" kern="1200" dirty="0"/>
            </a:p>
            <a:p>
              <a:pPr lvl="1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kern="1200" dirty="0"/>
            </a:p>
          </p:txBody>
        </p:sp>
      </p:grpSp>
      <p:pic>
        <p:nvPicPr>
          <p:cNvPr id="13" name="x_Picture 13" descr="Shape, square&#10;&#10;Description automatically generated">
            <a:extLst>
              <a:ext uri="{FF2B5EF4-FFF2-40B4-BE49-F238E27FC236}">
                <a16:creationId xmlns:a16="http://schemas.microsoft.com/office/drawing/2014/main" id="{6FAD0E80-284F-1D76-2A74-0396224822BD}"/>
              </a:ext>
            </a:extLst>
          </p:cNvPr>
          <p:cNvPicPr/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719" y="1008828"/>
            <a:ext cx="3704385" cy="252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2A438A3-2A2C-3EC2-C91E-17DE6DABA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287" y="3596437"/>
            <a:ext cx="36766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4A23CBB-2B3D-7296-730E-134E05128F91}"/>
              </a:ext>
            </a:extLst>
          </p:cNvPr>
          <p:cNvGrpSpPr/>
          <p:nvPr/>
        </p:nvGrpSpPr>
        <p:grpSpPr>
          <a:xfrm>
            <a:off x="4905777" y="1064059"/>
            <a:ext cx="3076237" cy="3589456"/>
            <a:chOff x="0" y="143317"/>
            <a:chExt cx="3474720" cy="1479574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0FDA73D-45FA-A2A0-580B-3980F0A447F5}"/>
                </a:ext>
              </a:extLst>
            </p:cNvPr>
            <p:cNvSpPr/>
            <p:nvPr/>
          </p:nvSpPr>
          <p:spPr>
            <a:xfrm>
              <a:off x="0" y="143317"/>
              <a:ext cx="3474720" cy="147957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ectangle: Rounded Corners 4">
              <a:extLst>
                <a:ext uri="{FF2B5EF4-FFF2-40B4-BE49-F238E27FC236}">
                  <a16:creationId xmlns:a16="http://schemas.microsoft.com/office/drawing/2014/main" id="{BEEF9FA3-FB95-C1DB-38D1-152DDC81DE0D}"/>
                </a:ext>
              </a:extLst>
            </p:cNvPr>
            <p:cNvSpPr txBox="1"/>
            <p:nvPr/>
          </p:nvSpPr>
          <p:spPr>
            <a:xfrm>
              <a:off x="72227" y="191645"/>
              <a:ext cx="3330265" cy="13351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t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 err="1"/>
                <a:t>PyTorch</a:t>
              </a:r>
              <a:r>
                <a:rPr lang="en-US" b="1" kern="1200" dirty="0"/>
                <a:t> and </a:t>
              </a:r>
              <a:r>
                <a:rPr lang="en-US" b="1" kern="1200" dirty="0" err="1"/>
                <a:t>PySft</a:t>
              </a:r>
              <a:r>
                <a:rPr lang="en-US" b="1" kern="1200" dirty="0"/>
                <a:t>: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700" b="1" kern="1200" dirty="0"/>
                <a:t>2 Hidden Layers: 100 and 100 Neurons, </a:t>
              </a:r>
              <a:r>
                <a:rPr lang="en-US" sz="1700" b="1" kern="1200" dirty="0" err="1"/>
                <a:t>Relu</a:t>
              </a:r>
              <a:r>
                <a:rPr lang="en-US" sz="1700" b="1" kern="1200" dirty="0"/>
                <a:t> Activation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700" b="1" dirty="0"/>
                <a:t>1 Output Layer, 2 Neurons, </a:t>
              </a:r>
              <a:r>
                <a:rPr lang="en-US" sz="1700" b="1" dirty="0" err="1"/>
                <a:t>Log_soft_max</a:t>
              </a:r>
              <a:r>
                <a:rPr lang="en-US" sz="1700" b="1" dirty="0"/>
                <a:t> Activation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700" b="1" dirty="0"/>
                <a:t>300 Epochs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700" b="1" dirty="0"/>
                <a:t>Optimizer: Adam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700" b="1" dirty="0" err="1"/>
                <a:t>learning_rate</a:t>
              </a:r>
              <a:r>
                <a:rPr lang="en-US" sz="1700" b="1" dirty="0"/>
                <a:t> = .01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700" b="1" dirty="0" err="1"/>
                <a:t>nn.functional.nll_loss</a:t>
              </a:r>
              <a:endParaRPr lang="en-US" sz="1700" b="1" dirty="0"/>
            </a:p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b="1" kern="1200" dirty="0"/>
            </a:p>
            <a:p>
              <a:pPr lvl="1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kern="12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7F70429-15DD-FBD0-70C4-79220D285109}"/>
              </a:ext>
            </a:extLst>
          </p:cNvPr>
          <p:cNvSpPr txBox="1"/>
          <p:nvPr/>
        </p:nvSpPr>
        <p:spPr>
          <a:xfrm>
            <a:off x="10403113" y="2700895"/>
            <a:ext cx="12094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Training Errors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97BD5B-74A0-C225-88F7-C6FBF2C73C62}"/>
              </a:ext>
            </a:extLst>
          </p:cNvPr>
          <p:cNvSpPr txBox="1"/>
          <p:nvPr/>
        </p:nvSpPr>
        <p:spPr>
          <a:xfrm>
            <a:off x="10183045" y="5578575"/>
            <a:ext cx="8247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AUC = 0.966</a:t>
            </a:r>
          </a:p>
        </p:txBody>
      </p:sp>
    </p:spTree>
    <p:extLst>
      <p:ext uri="{BB962C8B-B14F-4D97-AF65-F5344CB8AC3E}">
        <p14:creationId xmlns:p14="http://schemas.microsoft.com/office/powerpoint/2010/main" val="327229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03B3C-DB21-459F-B1E7-17636D7FD6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05615"/>
            <a:ext cx="10704715" cy="644777"/>
          </a:xfrm>
        </p:spPr>
        <p:txBody>
          <a:bodyPr>
            <a:normAutofit/>
          </a:bodyPr>
          <a:lstStyle/>
          <a:p>
            <a:r>
              <a:rPr lang="en-US" dirty="0"/>
              <a:t>Model Evaluation – Performance Metrics  </a:t>
            </a:r>
          </a:p>
        </p:txBody>
      </p:sp>
      <p:pic>
        <p:nvPicPr>
          <p:cNvPr id="10" name="Picture 18" descr="Image result for python computer program">
            <a:extLst>
              <a:ext uri="{FF2B5EF4-FFF2-40B4-BE49-F238E27FC236}">
                <a16:creationId xmlns:a16="http://schemas.microsoft.com/office/drawing/2014/main" id="{83C0ACA2-BC5F-CF9A-6A27-70685CB03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318" y="88372"/>
            <a:ext cx="1537461" cy="87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669C402-6D63-DDEC-DADB-1A3D559DDB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323456"/>
              </p:ext>
            </p:extLst>
          </p:nvPr>
        </p:nvGraphicFramePr>
        <p:xfrm>
          <a:off x="136563" y="1079500"/>
          <a:ext cx="10568152" cy="469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2876">
                  <a:extLst>
                    <a:ext uri="{9D8B030D-6E8A-4147-A177-3AD203B41FA5}">
                      <a16:colId xmlns:a16="http://schemas.microsoft.com/office/drawing/2014/main" val="3766005165"/>
                    </a:ext>
                  </a:extLst>
                </a:gridCol>
                <a:gridCol w="2560320">
                  <a:extLst>
                    <a:ext uri="{9D8B030D-6E8A-4147-A177-3AD203B41FA5}">
                      <a16:colId xmlns:a16="http://schemas.microsoft.com/office/drawing/2014/main" val="2885962617"/>
                    </a:ext>
                  </a:extLst>
                </a:gridCol>
                <a:gridCol w="1050826">
                  <a:extLst>
                    <a:ext uri="{9D8B030D-6E8A-4147-A177-3AD203B41FA5}">
                      <a16:colId xmlns:a16="http://schemas.microsoft.com/office/drawing/2014/main" val="1878234018"/>
                    </a:ext>
                  </a:extLst>
                </a:gridCol>
                <a:gridCol w="1050826">
                  <a:extLst>
                    <a:ext uri="{9D8B030D-6E8A-4147-A177-3AD203B41FA5}">
                      <a16:colId xmlns:a16="http://schemas.microsoft.com/office/drawing/2014/main" val="809152572"/>
                    </a:ext>
                  </a:extLst>
                </a:gridCol>
                <a:gridCol w="1050826">
                  <a:extLst>
                    <a:ext uri="{9D8B030D-6E8A-4147-A177-3AD203B41FA5}">
                      <a16:colId xmlns:a16="http://schemas.microsoft.com/office/drawing/2014/main" val="3734714642"/>
                    </a:ext>
                  </a:extLst>
                </a:gridCol>
                <a:gridCol w="1050826">
                  <a:extLst>
                    <a:ext uri="{9D8B030D-6E8A-4147-A177-3AD203B41FA5}">
                      <a16:colId xmlns:a16="http://schemas.microsoft.com/office/drawing/2014/main" val="255662799"/>
                    </a:ext>
                  </a:extLst>
                </a:gridCol>
                <a:gridCol w="1050826">
                  <a:extLst>
                    <a:ext uri="{9D8B030D-6E8A-4147-A177-3AD203B41FA5}">
                      <a16:colId xmlns:a16="http://schemas.microsoft.com/office/drawing/2014/main" val="971042128"/>
                    </a:ext>
                  </a:extLst>
                </a:gridCol>
                <a:gridCol w="1050826">
                  <a:extLst>
                    <a:ext uri="{9D8B030D-6E8A-4147-A177-3AD203B41FA5}">
                      <a16:colId xmlns:a16="http://schemas.microsoft.com/office/drawing/2014/main" val="10836969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Hyperparameters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F_1Score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259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L1 Penalty, </a:t>
                      </a:r>
                      <a:r>
                        <a:rPr lang="en-US" sz="1600" b="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liblinear</a:t>
                      </a:r>
                      <a:r>
                        <a:rPr lang="en-US" sz="16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Solver, C =5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0.956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0.938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0.936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0.937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0.951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43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Alpha = 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0.399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0.841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0.789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0.743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0.765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30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Criterion – entropy, </a:t>
                      </a:r>
                      <a:r>
                        <a:rPr lang="en-US" sz="1600" b="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Max_depth</a:t>
                      </a:r>
                      <a:r>
                        <a:rPr lang="en-US" sz="16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=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0.166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0.973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0.962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0.960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0.970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944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Ensemble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N_estimators</a:t>
                      </a:r>
                      <a:r>
                        <a:rPr lang="en-US" sz="16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= 100</a:t>
                      </a:r>
                    </a:p>
                    <a:p>
                      <a:r>
                        <a:rPr lang="en-US" sz="1600" b="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l_rate</a:t>
                      </a:r>
                      <a:r>
                        <a:rPr lang="en-US" sz="16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= 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0.231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0.947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0.934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0.913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0.923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0.939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1224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N_estimators</a:t>
                      </a:r>
                      <a:r>
                        <a:rPr lang="en-US" sz="16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= 200, Criterion – entropy, Max_ features = auto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0.166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0.972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0.976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0.960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0.966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145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Neural Net – </a:t>
                      </a:r>
                      <a:r>
                        <a:rPr lang="en-US" sz="16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Keras</a:t>
                      </a:r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/Tensorflow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Batch_size</a:t>
                      </a:r>
                      <a:r>
                        <a:rPr lang="en-US" sz="16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= 5, epochs=150, </a:t>
                      </a:r>
                      <a:r>
                        <a:rPr lang="en-US" sz="1600" b="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init</a:t>
                      </a:r>
                      <a:r>
                        <a:rPr lang="en-US" sz="16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 </a:t>
                      </a:r>
                      <a:r>
                        <a:rPr lang="en-US" sz="1600" b="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glorot_uniform</a:t>
                      </a:r>
                      <a:r>
                        <a:rPr lang="en-US" sz="16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, optimizer= </a:t>
                      </a:r>
                      <a:r>
                        <a:rPr lang="en-US" sz="1600" b="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adam</a:t>
                      </a:r>
                      <a:endParaRPr lang="en-US" sz="1600" b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0.249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0.912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0.907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0.986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0.980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6722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Neural Net - </a:t>
                      </a:r>
                      <a:r>
                        <a:rPr lang="en-US" sz="16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PyTorch</a:t>
                      </a:r>
                      <a:endParaRPr lang="en-US" sz="16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To be Developed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0.907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0.865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0.869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0.867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0.966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781239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E28F25A6-1578-5AC2-727E-D78A030FCA96}"/>
              </a:ext>
            </a:extLst>
          </p:cNvPr>
          <p:cNvGrpSpPr/>
          <p:nvPr/>
        </p:nvGrpSpPr>
        <p:grpSpPr>
          <a:xfrm>
            <a:off x="805004" y="5778500"/>
            <a:ext cx="8485300" cy="515780"/>
            <a:chOff x="0" y="143317"/>
            <a:chExt cx="3474720" cy="1479574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C143300-8F3E-9235-BDD7-216D1B53753A}"/>
                </a:ext>
              </a:extLst>
            </p:cNvPr>
            <p:cNvSpPr/>
            <p:nvPr/>
          </p:nvSpPr>
          <p:spPr>
            <a:xfrm>
              <a:off x="0" y="143317"/>
              <a:ext cx="3474720" cy="147957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ectangle: Rounded Corners 4">
              <a:extLst>
                <a:ext uri="{FF2B5EF4-FFF2-40B4-BE49-F238E27FC236}">
                  <a16:creationId xmlns:a16="http://schemas.microsoft.com/office/drawing/2014/main" id="{08DAE809-E928-1EA0-9B70-BCD554772162}"/>
                </a:ext>
              </a:extLst>
            </p:cNvPr>
            <p:cNvSpPr txBox="1"/>
            <p:nvPr/>
          </p:nvSpPr>
          <p:spPr>
            <a:xfrm>
              <a:off x="72227" y="215544"/>
              <a:ext cx="3330266" cy="13351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t" anchorCtr="0">
              <a:noAutofit/>
            </a:bodyPr>
            <a:lstStyle/>
            <a:p>
              <a:pPr lvl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dirty="0"/>
                <a:t>CONCLUSIONS - FORTHCOMING</a:t>
              </a:r>
            </a:p>
            <a:p>
              <a:pPr lvl="1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90055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598675-36CA-4B1D-B226-7CA5E10DC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significance of your project?</a:t>
            </a:r>
          </a:p>
          <a:p>
            <a:r>
              <a:rPr lang="en-US" dirty="0"/>
              <a:t>How are the stakeholders affected by the outcome of your project?</a:t>
            </a:r>
          </a:p>
          <a:p>
            <a:r>
              <a:rPr lang="en-US" dirty="0"/>
              <a:t>What are your recommendations for improvements for researchers who may continue your work?</a:t>
            </a:r>
          </a:p>
          <a:p>
            <a:r>
              <a:rPr lang="en-US" dirty="0"/>
              <a:t>How will you build on this project in your work or academic career (optional)?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8675B8-9B89-441A-A3C3-548FA6D7A2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Next Steps, To be Developed</a:t>
            </a:r>
          </a:p>
        </p:txBody>
      </p:sp>
    </p:spTree>
    <p:extLst>
      <p:ext uri="{BB962C8B-B14F-4D97-AF65-F5344CB8AC3E}">
        <p14:creationId xmlns:p14="http://schemas.microsoft.com/office/powerpoint/2010/main" val="3346022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8675B8-9B89-441A-A3C3-548FA6D7A2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Questions</a:t>
            </a:r>
          </a:p>
        </p:txBody>
      </p:sp>
      <p:pic>
        <p:nvPicPr>
          <p:cNvPr id="5124" name="Picture 4" descr="See the source image">
            <a:extLst>
              <a:ext uri="{FF2B5EF4-FFF2-40B4-BE49-F238E27FC236}">
                <a16:creationId xmlns:a16="http://schemas.microsoft.com/office/drawing/2014/main" id="{2E04D2C2-C016-826B-F50A-E94644F00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383" y="1070141"/>
            <a:ext cx="9064487" cy="522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070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6A3F8C-A154-449C-BA09-85CED422D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638" y="1186335"/>
            <a:ext cx="4931398" cy="4180529"/>
          </a:xfrm>
        </p:spPr>
        <p:txBody>
          <a:bodyPr anchor="t">
            <a:normAutofit fontScale="85000"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Identify Credit-Worthiness of Loan Applicants at Financial Institutions</a:t>
            </a:r>
          </a:p>
          <a:p>
            <a:pPr lvl="1"/>
            <a:r>
              <a:rPr lang="en-US" dirty="0"/>
              <a:t>Apply Machine Learning Models to Evaluate whether </a:t>
            </a:r>
          </a:p>
          <a:p>
            <a:pPr marL="502920" lvl="1" indent="0">
              <a:buNone/>
            </a:pPr>
            <a:r>
              <a:rPr lang="en-US" dirty="0"/>
              <a:t>    Applicants will default on a Loan</a:t>
            </a:r>
          </a:p>
          <a:p>
            <a:r>
              <a:rPr lang="en-US" dirty="0"/>
              <a:t>Identify a Process for Remote Machine Learning</a:t>
            </a:r>
          </a:p>
          <a:p>
            <a:r>
              <a:rPr lang="en-US" dirty="0"/>
              <a:t>Stakeholders:</a:t>
            </a:r>
          </a:p>
          <a:p>
            <a:pPr lvl="1"/>
            <a:r>
              <a:rPr lang="en-US" dirty="0"/>
              <a:t>Agencies that Process Consumer Loans</a:t>
            </a:r>
          </a:p>
          <a:p>
            <a:r>
              <a:rPr lang="en-US" dirty="0"/>
              <a:t>Dr. Radhakrishnan and Dr. </a:t>
            </a:r>
            <a:r>
              <a:rPr lang="en-US" dirty="0" err="1"/>
              <a:t>Trafalis</a:t>
            </a:r>
            <a:r>
              <a:rPr lang="en-US" dirty="0"/>
              <a:t> are my advisors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BAC52F-27CF-4652-86D9-3822E8DD88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Definition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0E139C78-1836-4406-0856-0316A5947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58" y="4562412"/>
            <a:ext cx="2510362" cy="244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utoShape 4" descr="See the source image">
            <a:extLst>
              <a:ext uri="{FF2B5EF4-FFF2-40B4-BE49-F238E27FC236}">
                <a16:creationId xmlns:a16="http://schemas.microsoft.com/office/drawing/2014/main" id="{5858A454-44D0-DF1A-10F7-DDDAB5DDE3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6E00D44E-62D7-63FB-CF27-54D136C7E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720" y="2"/>
            <a:ext cx="4776280" cy="70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83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8675B8-9B89-441A-A3C3-548FA6D7A2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Ingestion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61F70D-23F5-E689-9AC1-71A26C539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533" y="1184362"/>
            <a:ext cx="3921885" cy="262033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AA187A5-36CB-E0B3-4074-B03811E24389}"/>
              </a:ext>
            </a:extLst>
          </p:cNvPr>
          <p:cNvGrpSpPr/>
          <p:nvPr/>
        </p:nvGrpSpPr>
        <p:grpSpPr>
          <a:xfrm>
            <a:off x="273781" y="1154927"/>
            <a:ext cx="3474720" cy="1108554"/>
            <a:chOff x="0" y="143317"/>
            <a:chExt cx="3474720" cy="1479574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1BDC2C57-4990-491F-3DD8-590C46182CD2}"/>
                </a:ext>
              </a:extLst>
            </p:cNvPr>
            <p:cNvSpPr/>
            <p:nvPr/>
          </p:nvSpPr>
          <p:spPr>
            <a:xfrm>
              <a:off x="0" y="143317"/>
              <a:ext cx="3474720" cy="147957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Rectangle: Rounded Corners 4">
              <a:extLst>
                <a:ext uri="{FF2B5EF4-FFF2-40B4-BE49-F238E27FC236}">
                  <a16:creationId xmlns:a16="http://schemas.microsoft.com/office/drawing/2014/main" id="{6812A1F9-AF87-0E73-0A88-815AB451764F}"/>
                </a:ext>
              </a:extLst>
            </p:cNvPr>
            <p:cNvSpPr txBox="1"/>
            <p:nvPr/>
          </p:nvSpPr>
          <p:spPr>
            <a:xfrm>
              <a:off x="72227" y="215544"/>
              <a:ext cx="3330266" cy="13351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 dirty="0"/>
                <a:t>Data Source:</a:t>
              </a:r>
            </a:p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dirty="0"/>
                <a:t>https://www.bondora.com/en/public-reports</a:t>
              </a:r>
              <a:endParaRPr lang="en-US" sz="1400" kern="12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FAB5355-26A7-1660-F5F3-99A78A5E18F3}"/>
              </a:ext>
            </a:extLst>
          </p:cNvPr>
          <p:cNvGrpSpPr/>
          <p:nvPr/>
        </p:nvGrpSpPr>
        <p:grpSpPr>
          <a:xfrm>
            <a:off x="172662" y="4033915"/>
            <a:ext cx="3474720" cy="2057817"/>
            <a:chOff x="0" y="143317"/>
            <a:chExt cx="3474720" cy="147957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D8C8A9F-D226-0D94-5230-F6B262D31E4C}"/>
                </a:ext>
              </a:extLst>
            </p:cNvPr>
            <p:cNvSpPr/>
            <p:nvPr/>
          </p:nvSpPr>
          <p:spPr>
            <a:xfrm>
              <a:off x="0" y="143317"/>
              <a:ext cx="3474720" cy="147957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ectangle: Rounded Corners 4">
              <a:extLst>
                <a:ext uri="{FF2B5EF4-FFF2-40B4-BE49-F238E27FC236}">
                  <a16:creationId xmlns:a16="http://schemas.microsoft.com/office/drawing/2014/main" id="{99F22DBA-9688-A899-CEEF-48FF57F9DFE3}"/>
                </a:ext>
              </a:extLst>
            </p:cNvPr>
            <p:cNvSpPr txBox="1"/>
            <p:nvPr/>
          </p:nvSpPr>
          <p:spPr>
            <a:xfrm>
              <a:off x="72227" y="215544"/>
              <a:ext cx="3330266" cy="13351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100" kern="1200" dirty="0"/>
            </a:p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 dirty="0"/>
                <a:t>No of Features</a:t>
              </a:r>
            </a:p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dirty="0"/>
                <a:t>111 Predictor Variables</a:t>
              </a:r>
            </a:p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 dirty="0"/>
                <a:t>1 Target Var</a:t>
              </a:r>
              <a:r>
                <a:rPr lang="en-US" sz="2100" dirty="0"/>
                <a:t>iable</a:t>
              </a:r>
            </a:p>
            <a:p>
              <a:pPr marL="800100" lvl="1" indent="-34290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en-US" sz="1400" dirty="0"/>
                <a:t>Defaulted : 1</a:t>
              </a:r>
            </a:p>
            <a:p>
              <a:pPr marL="800100" lvl="1" indent="-34290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en-US" sz="1400" dirty="0"/>
                <a:t>Non Defaulted : 0</a:t>
              </a:r>
            </a:p>
            <a:p>
              <a:pPr lvl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/>
                <a:t> </a:t>
              </a:r>
            </a:p>
            <a:p>
              <a:pPr marL="342900" lvl="0" indent="-34290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v"/>
              </a:pPr>
              <a:endParaRPr lang="en-US" sz="2100" kern="12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D59A6D-CEB7-856D-699E-E5BC110CD2A5}"/>
              </a:ext>
            </a:extLst>
          </p:cNvPr>
          <p:cNvGrpSpPr/>
          <p:nvPr/>
        </p:nvGrpSpPr>
        <p:grpSpPr>
          <a:xfrm>
            <a:off x="273781" y="2396408"/>
            <a:ext cx="3474720" cy="1328989"/>
            <a:chOff x="0" y="143317"/>
            <a:chExt cx="3474720" cy="1479574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6E67266-5630-C84D-47BE-DECD4ADF3376}"/>
                </a:ext>
              </a:extLst>
            </p:cNvPr>
            <p:cNvSpPr/>
            <p:nvPr/>
          </p:nvSpPr>
          <p:spPr>
            <a:xfrm>
              <a:off x="0" y="143317"/>
              <a:ext cx="3474720" cy="147957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ectangle: Rounded Corners 4">
              <a:extLst>
                <a:ext uri="{FF2B5EF4-FFF2-40B4-BE49-F238E27FC236}">
                  <a16:creationId xmlns:a16="http://schemas.microsoft.com/office/drawing/2014/main" id="{1798E6EE-3AA9-29C1-8EEE-56906C37BD14}"/>
                </a:ext>
              </a:extLst>
            </p:cNvPr>
            <p:cNvSpPr txBox="1"/>
            <p:nvPr/>
          </p:nvSpPr>
          <p:spPr>
            <a:xfrm>
              <a:off x="72227" y="307715"/>
              <a:ext cx="3330266" cy="11747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100" dirty="0"/>
            </a:p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dirty="0"/>
                <a:t>Tableau, Python,  </a:t>
              </a:r>
              <a:r>
                <a:rPr lang="en-US" sz="2100" dirty="0" err="1"/>
                <a:t>Sckit</a:t>
              </a:r>
              <a:r>
                <a:rPr lang="en-US" sz="2100" dirty="0"/>
                <a:t> Learn, Tensorflow/</a:t>
              </a:r>
              <a:r>
                <a:rPr lang="en-US" sz="2100" dirty="0" err="1"/>
                <a:t>Keras</a:t>
              </a:r>
              <a:r>
                <a:rPr lang="en-US" sz="2100" dirty="0"/>
                <a:t>, </a:t>
              </a:r>
            </a:p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dirty="0" err="1"/>
                <a:t>PyTorch</a:t>
              </a:r>
              <a:r>
                <a:rPr lang="en-US" sz="2100" dirty="0"/>
                <a:t> and </a:t>
              </a:r>
              <a:r>
                <a:rPr lang="en-US" sz="2100" dirty="0" err="1"/>
                <a:t>PySft</a:t>
              </a:r>
              <a:endParaRPr lang="en-US" sz="2100" kern="1200" dirty="0"/>
            </a:p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100" kern="12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723F905-B2F8-18D7-0E7E-B9A82627BE37}"/>
              </a:ext>
            </a:extLst>
          </p:cNvPr>
          <p:cNvGrpSpPr/>
          <p:nvPr/>
        </p:nvGrpSpPr>
        <p:grpSpPr>
          <a:xfrm>
            <a:off x="3892649" y="3959420"/>
            <a:ext cx="3698776" cy="2148553"/>
            <a:chOff x="0" y="143317"/>
            <a:chExt cx="3474720" cy="1479574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60CDE22-C703-38E1-424E-AB5B658E50DA}"/>
                </a:ext>
              </a:extLst>
            </p:cNvPr>
            <p:cNvSpPr/>
            <p:nvPr/>
          </p:nvSpPr>
          <p:spPr>
            <a:xfrm>
              <a:off x="0" y="143317"/>
              <a:ext cx="3474720" cy="147957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ectangle: Rounded Corners 4">
              <a:extLst>
                <a:ext uri="{FF2B5EF4-FFF2-40B4-BE49-F238E27FC236}">
                  <a16:creationId xmlns:a16="http://schemas.microsoft.com/office/drawing/2014/main" id="{EA5C7255-C323-7C64-F112-9F6BE98F321B}"/>
                </a:ext>
              </a:extLst>
            </p:cNvPr>
            <p:cNvSpPr txBox="1"/>
            <p:nvPr/>
          </p:nvSpPr>
          <p:spPr>
            <a:xfrm>
              <a:off x="72227" y="215544"/>
              <a:ext cx="3330266" cy="13351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100" kern="1200" dirty="0"/>
            </a:p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100" kern="1200" dirty="0"/>
            </a:p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Tableau : Data Viz</a:t>
              </a:r>
            </a:p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dirty="0"/>
                <a:t>Python:  Data Processing</a:t>
              </a:r>
            </a:p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dirty="0" err="1"/>
                <a:t>Sckit</a:t>
              </a:r>
              <a:r>
                <a:rPr lang="en-US" sz="2000" dirty="0"/>
                <a:t> Learn:  ML Models</a:t>
              </a:r>
            </a:p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dirty="0"/>
                <a:t>Tensorflow/</a:t>
              </a:r>
              <a:r>
                <a:rPr lang="en-US" sz="2000" dirty="0" err="1"/>
                <a:t>Keras</a:t>
              </a:r>
              <a:r>
                <a:rPr lang="en-US" sz="2000" dirty="0"/>
                <a:t>: Neural Net</a:t>
              </a:r>
            </a:p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dirty="0" err="1"/>
                <a:t>PyTorch</a:t>
              </a:r>
              <a:r>
                <a:rPr lang="en-US" sz="2000" dirty="0"/>
                <a:t>, </a:t>
              </a:r>
              <a:r>
                <a:rPr lang="en-US" sz="2000" dirty="0" err="1"/>
                <a:t>PySft</a:t>
              </a:r>
              <a:r>
                <a:rPr lang="en-US" sz="2000" dirty="0"/>
                <a:t>: Remote ML</a:t>
              </a:r>
            </a:p>
            <a:p>
              <a:pPr lvl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/>
                <a:t> </a:t>
              </a:r>
            </a:p>
            <a:p>
              <a:pPr marL="342900" lvl="0" indent="-34290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v"/>
              </a:pPr>
              <a:endParaRPr lang="en-US" sz="2100" kern="1200" dirty="0"/>
            </a:p>
          </p:txBody>
        </p:sp>
      </p:grpSp>
      <p:pic>
        <p:nvPicPr>
          <p:cNvPr id="3080" name="Picture 8" descr="See the source image">
            <a:extLst>
              <a:ext uri="{FF2B5EF4-FFF2-40B4-BE49-F238E27FC236}">
                <a16:creationId xmlns:a16="http://schemas.microsoft.com/office/drawing/2014/main" id="{399FDA7B-23A0-2B8D-AAA6-D7DFB7B73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340" y="1154927"/>
            <a:ext cx="2798641" cy="115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See the source image">
            <a:extLst>
              <a:ext uri="{FF2B5EF4-FFF2-40B4-BE49-F238E27FC236}">
                <a16:creationId xmlns:a16="http://schemas.microsoft.com/office/drawing/2014/main" id="{D8CF438A-8783-4006-16F2-53C538283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796" y="2494532"/>
            <a:ext cx="1977421" cy="115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See the source image">
            <a:extLst>
              <a:ext uri="{FF2B5EF4-FFF2-40B4-BE49-F238E27FC236}">
                <a16:creationId xmlns:a16="http://schemas.microsoft.com/office/drawing/2014/main" id="{0C5CC559-9212-767D-800F-34A2B0B40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232" y="2404542"/>
            <a:ext cx="1778987" cy="133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See the source image">
            <a:extLst>
              <a:ext uri="{FF2B5EF4-FFF2-40B4-BE49-F238E27FC236}">
                <a16:creationId xmlns:a16="http://schemas.microsoft.com/office/drawing/2014/main" id="{3E55568E-D5D4-A514-896A-A7DC83B64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127" y="4033915"/>
            <a:ext cx="3464179" cy="179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Image result for python computer program">
            <a:extLst>
              <a:ext uri="{FF2B5EF4-FFF2-40B4-BE49-F238E27FC236}">
                <a16:creationId xmlns:a16="http://schemas.microsoft.com/office/drawing/2014/main" id="{5A6FB867-C996-773C-E1DD-9C4364B7A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6650" y="88372"/>
            <a:ext cx="1798129" cy="102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72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03B3C-DB21-459F-B1E7-17636D7FD6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Exploration and Preparation - 1</a:t>
            </a: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54C8EFE0-EB68-6983-9F71-90372FE0B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930" y="1161285"/>
            <a:ext cx="3838010" cy="5025503"/>
          </a:xfrm>
          <a:prstGeom prst="rect">
            <a:avLst/>
          </a:prstGeom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02796ED4-7A4E-4727-7B5C-462390E23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138" y="185134"/>
            <a:ext cx="3366828" cy="80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8C2FD04-C945-EFEB-3F63-251E91232B14}"/>
              </a:ext>
            </a:extLst>
          </p:cNvPr>
          <p:cNvGrpSpPr/>
          <p:nvPr/>
        </p:nvGrpSpPr>
        <p:grpSpPr>
          <a:xfrm>
            <a:off x="96060" y="1091711"/>
            <a:ext cx="3474720" cy="4680337"/>
            <a:chOff x="0" y="143317"/>
            <a:chExt cx="3474720" cy="1479574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8CEF595-D463-4127-1C09-B11263E4BB07}"/>
                </a:ext>
              </a:extLst>
            </p:cNvPr>
            <p:cNvSpPr/>
            <p:nvPr/>
          </p:nvSpPr>
          <p:spPr>
            <a:xfrm>
              <a:off x="0" y="143317"/>
              <a:ext cx="3474720" cy="147957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ectangle: Rounded Corners 4">
              <a:extLst>
                <a:ext uri="{FF2B5EF4-FFF2-40B4-BE49-F238E27FC236}">
                  <a16:creationId xmlns:a16="http://schemas.microsoft.com/office/drawing/2014/main" id="{649E777B-FE91-09FF-43BF-549EF93E3BFC}"/>
                </a:ext>
              </a:extLst>
            </p:cNvPr>
            <p:cNvSpPr txBox="1"/>
            <p:nvPr/>
          </p:nvSpPr>
          <p:spPr>
            <a:xfrm>
              <a:off x="72227" y="215544"/>
              <a:ext cx="3330266" cy="13351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t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b="1" kern="1200" dirty="0"/>
                <a:t>Exploratory Analysis:</a:t>
              </a:r>
            </a:p>
            <a:p>
              <a:pPr marL="342900" lvl="0" indent="-34290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q"/>
              </a:pPr>
              <a:r>
                <a:rPr lang="en-US" sz="2000" dirty="0"/>
                <a:t>Lower Default</a:t>
              </a:r>
            </a:p>
            <a:p>
              <a:pPr marL="742950" lvl="1" indent="-28575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en-US" sz="1600" kern="1200" dirty="0"/>
                <a:t>Higher Income</a:t>
              </a:r>
            </a:p>
            <a:p>
              <a:pPr marL="742950" lvl="1" indent="-28575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en-US" sz="1600" dirty="0"/>
                <a:t>Lower Interest Servicing</a:t>
              </a:r>
            </a:p>
            <a:p>
              <a:pPr marL="742950" lvl="1" indent="-28575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en-US" sz="1600" dirty="0"/>
                <a:t>Better Credit Rating</a:t>
              </a:r>
            </a:p>
            <a:p>
              <a:pPr marL="742950" lvl="1" indent="-28575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en-US" sz="1600" kern="1200" dirty="0"/>
                <a:t>Higher Previous Cred</a:t>
              </a:r>
              <a:r>
                <a:rPr lang="en-US" sz="1600" dirty="0"/>
                <a:t>it</a:t>
              </a:r>
            </a:p>
            <a:p>
              <a:pPr marL="742950" lvl="1" indent="-28575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en-US" sz="1600" kern="1200" dirty="0"/>
                <a:t>Higher Education</a:t>
              </a:r>
            </a:p>
            <a:p>
              <a:pPr marL="742950" lvl="1" indent="-28575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en-US" sz="1600" dirty="0"/>
                <a:t>More Prompt Payment</a:t>
              </a:r>
            </a:p>
            <a:p>
              <a:pPr marL="342900" indent="-34290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q"/>
              </a:pPr>
              <a:r>
                <a:rPr lang="en-US" sz="2000" dirty="0"/>
                <a:t>No Significant Multicollinearity </a:t>
              </a:r>
            </a:p>
            <a:p>
              <a:pPr marL="342900" indent="-34290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q"/>
              </a:pPr>
              <a:r>
                <a:rPr lang="en-US" sz="2000" dirty="0"/>
                <a:t>Correlation Not High Between Predictor and Target</a:t>
              </a:r>
            </a:p>
            <a:p>
              <a:pPr lvl="1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kern="1200" dirty="0"/>
            </a:p>
          </p:txBody>
        </p:sp>
      </p:grpSp>
      <p:pic>
        <p:nvPicPr>
          <p:cNvPr id="22" name="slide2" descr="Credit Rating">
            <a:extLst>
              <a:ext uri="{FF2B5EF4-FFF2-40B4-BE49-F238E27FC236}">
                <a16:creationId xmlns:a16="http://schemas.microsoft.com/office/drawing/2014/main" id="{091AFB29-3298-DBD0-BDC5-A7781E6306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701" y="1142896"/>
            <a:ext cx="2282000" cy="3278529"/>
          </a:xfrm>
          <a:prstGeom prst="rect">
            <a:avLst/>
          </a:prstGeom>
        </p:spPr>
      </p:pic>
      <p:pic>
        <p:nvPicPr>
          <p:cNvPr id="23" name="slide2" descr="Income Breakouts">
            <a:extLst>
              <a:ext uri="{FF2B5EF4-FFF2-40B4-BE49-F238E27FC236}">
                <a16:creationId xmlns:a16="http://schemas.microsoft.com/office/drawing/2014/main" id="{FC84A9A4-0639-0656-5A38-072F9C5732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008" y="2387374"/>
            <a:ext cx="2332922" cy="379941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343073E-DB56-F6C3-616E-FA1431A485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9474" y="4472609"/>
            <a:ext cx="2375533" cy="179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22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03B3C-DB21-459F-B1E7-17636D7FD6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817" y="114617"/>
            <a:ext cx="4722209" cy="9157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Data Exploration and Preparation - 2</a:t>
            </a:r>
          </a:p>
        </p:txBody>
      </p:sp>
      <p:pic>
        <p:nvPicPr>
          <p:cNvPr id="18" name="slide2" descr="Dashboard 1">
            <a:extLst>
              <a:ext uri="{FF2B5EF4-FFF2-40B4-BE49-F238E27FC236}">
                <a16:creationId xmlns:a16="http://schemas.microsoft.com/office/drawing/2014/main" id="{69609A8C-992A-DC71-0BEC-556BF1F30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987" y="114617"/>
            <a:ext cx="7755694" cy="6087409"/>
          </a:xfrm>
          <a:prstGeom prst="rect">
            <a:avLst/>
          </a:prstGeom>
        </p:spPr>
      </p:pic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C55F1AA3-5090-676D-075D-4D2279CE9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919" y="89090"/>
            <a:ext cx="2372572" cy="566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33AD873-E8A3-39DC-7AD3-CF28828C72D3}"/>
              </a:ext>
            </a:extLst>
          </p:cNvPr>
          <p:cNvGrpSpPr/>
          <p:nvPr/>
        </p:nvGrpSpPr>
        <p:grpSpPr>
          <a:xfrm>
            <a:off x="284903" y="1241594"/>
            <a:ext cx="3474720" cy="4374811"/>
            <a:chOff x="0" y="168453"/>
            <a:chExt cx="3474720" cy="1479574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4E16C6B-6EF9-D20D-6FAB-A41595A6A252}"/>
                </a:ext>
              </a:extLst>
            </p:cNvPr>
            <p:cNvSpPr/>
            <p:nvPr/>
          </p:nvSpPr>
          <p:spPr>
            <a:xfrm>
              <a:off x="0" y="168453"/>
              <a:ext cx="3474720" cy="147957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1" name="Rectangle: Rounded Corners 4">
              <a:extLst>
                <a:ext uri="{FF2B5EF4-FFF2-40B4-BE49-F238E27FC236}">
                  <a16:creationId xmlns:a16="http://schemas.microsoft.com/office/drawing/2014/main" id="{0E7A5107-0A87-DAAE-F463-1CBED6C3991D}"/>
                </a:ext>
              </a:extLst>
            </p:cNvPr>
            <p:cNvSpPr txBox="1"/>
            <p:nvPr/>
          </p:nvSpPr>
          <p:spPr>
            <a:xfrm>
              <a:off x="72227" y="215544"/>
              <a:ext cx="3330266" cy="13351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t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b="1" kern="1200" dirty="0"/>
                <a:t>Exploratory Analysis:</a:t>
              </a:r>
            </a:p>
            <a:p>
              <a:pPr marL="342900" lvl="0" indent="-34290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q"/>
              </a:pPr>
              <a:r>
                <a:rPr lang="en-US" sz="2000" dirty="0"/>
                <a:t> Higher Spread and Max for  Target Class 1</a:t>
              </a:r>
            </a:p>
            <a:p>
              <a:pPr marL="800100" lvl="1" indent="-34290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en-US" sz="2000" dirty="0"/>
                <a:t>Probability of Default</a:t>
              </a:r>
            </a:p>
            <a:p>
              <a:pPr marL="800100" lvl="1" indent="-34290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en-US" sz="2000" dirty="0"/>
                <a:t>Debt Types</a:t>
              </a:r>
            </a:p>
            <a:p>
              <a:pPr marL="800100" lvl="1" indent="-34290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en-US" sz="2000" dirty="0"/>
                <a:t>Interest Servicing</a:t>
              </a:r>
            </a:p>
            <a:p>
              <a:pPr marL="342900" indent="-34290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q"/>
              </a:pPr>
              <a:r>
                <a:rPr lang="en-US" sz="2000" dirty="0"/>
                <a:t>No Significant Differences  Between Classes</a:t>
              </a:r>
            </a:p>
            <a:p>
              <a:pPr marL="800100" lvl="1" indent="-34290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en-US" sz="2000" dirty="0"/>
                <a:t>Applied Amount</a:t>
              </a:r>
            </a:p>
            <a:p>
              <a:pPr marL="800100" lvl="1" indent="-34290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en-US" sz="2000" dirty="0"/>
                <a:t>Income Types</a:t>
              </a:r>
            </a:p>
            <a:p>
              <a:pPr marL="342900" indent="-34290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q"/>
              </a:pPr>
              <a:r>
                <a:rPr lang="en-US" sz="2000" dirty="0"/>
                <a:t>Missing Values Eliminated Preliminarily</a:t>
              </a:r>
            </a:p>
            <a:p>
              <a:pPr lvl="1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3446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03B3C-DB21-459F-B1E7-17636D7FD6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0856" y="248333"/>
            <a:ext cx="4005264" cy="663963"/>
          </a:xfrm>
        </p:spPr>
        <p:txBody>
          <a:bodyPr>
            <a:normAutofit/>
          </a:bodyPr>
          <a:lstStyle/>
          <a:p>
            <a:r>
              <a:rPr lang="en-US" dirty="0"/>
              <a:t>PCA Assessment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55660800-39EA-9A4E-A03A-B9E4EF448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309" y="2358964"/>
            <a:ext cx="3863353" cy="3775104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 with medium confidence">
            <a:extLst>
              <a:ext uri="{FF2B5EF4-FFF2-40B4-BE49-F238E27FC236}">
                <a16:creationId xmlns:a16="http://schemas.microsoft.com/office/drawing/2014/main" id="{ED7382E7-001F-C513-1568-C0651255D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188" y="1053529"/>
            <a:ext cx="4715121" cy="4513984"/>
          </a:xfrm>
          <a:prstGeom prst="rect">
            <a:avLst/>
          </a:prstGeom>
        </p:spPr>
      </p:pic>
      <p:pic>
        <p:nvPicPr>
          <p:cNvPr id="8" name="Picture 18" descr="Image result for python computer program">
            <a:extLst>
              <a:ext uri="{FF2B5EF4-FFF2-40B4-BE49-F238E27FC236}">
                <a16:creationId xmlns:a16="http://schemas.microsoft.com/office/drawing/2014/main" id="{E8176816-69A2-6D6C-96F7-D28D9B1A1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6650" y="88372"/>
            <a:ext cx="1798129" cy="102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F7D50E8-983C-FA57-F753-74782B4E5C31}"/>
              </a:ext>
            </a:extLst>
          </p:cNvPr>
          <p:cNvGrpSpPr/>
          <p:nvPr/>
        </p:nvGrpSpPr>
        <p:grpSpPr>
          <a:xfrm>
            <a:off x="97338" y="1010937"/>
            <a:ext cx="3474720" cy="3589619"/>
            <a:chOff x="0" y="143317"/>
            <a:chExt cx="3474720" cy="1479574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52C1ED6-0AB6-06F4-BA45-D0DFC666EC9A}"/>
                </a:ext>
              </a:extLst>
            </p:cNvPr>
            <p:cNvSpPr/>
            <p:nvPr/>
          </p:nvSpPr>
          <p:spPr>
            <a:xfrm>
              <a:off x="0" y="143317"/>
              <a:ext cx="3474720" cy="147957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564662AE-CF9E-0BBD-B42E-25E13F2495FB}"/>
                </a:ext>
              </a:extLst>
            </p:cNvPr>
            <p:cNvSpPr txBox="1"/>
            <p:nvPr/>
          </p:nvSpPr>
          <p:spPr>
            <a:xfrm>
              <a:off x="72227" y="215544"/>
              <a:ext cx="3330266" cy="13351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t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b="1" kern="1200" dirty="0"/>
                <a:t>PCA Analysis:</a:t>
              </a:r>
            </a:p>
            <a:p>
              <a:pPr marL="342900" lvl="0" indent="-34290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dirty="0"/>
                <a:t>5,000 Dataset Points Analyzed</a:t>
              </a:r>
            </a:p>
            <a:p>
              <a:pPr marL="342900" lvl="0" indent="-34290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dirty="0"/>
                <a:t>No of Continuous Variables Scaled and Transformed: 28</a:t>
              </a:r>
            </a:p>
            <a:p>
              <a:pPr marL="342900" lvl="0" indent="-34290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dirty="0"/>
                <a:t>Limited Variance Explained by 5 Components</a:t>
              </a:r>
            </a:p>
            <a:p>
              <a:pPr marL="342900" lvl="0" indent="-34290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dirty="0"/>
                <a:t>No Significant Separation Between Classes Observed from PCA 1,  2, and 3</a:t>
              </a:r>
            </a:p>
            <a:p>
              <a:pPr marL="342900" lvl="0" indent="-34290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dirty="0"/>
                <a:t>Bi Plot shows Explanation of Few Features from PCA 1 and 2</a:t>
              </a:r>
            </a:p>
            <a:p>
              <a:pPr lvl="1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kern="1200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83DA33D5-B462-C6C2-E79E-27AF6DEFF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6" y="4299147"/>
            <a:ext cx="2778623" cy="253673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A58FD69-280C-F677-2CDB-2C3150D81BEE}"/>
              </a:ext>
            </a:extLst>
          </p:cNvPr>
          <p:cNvGrpSpPr/>
          <p:nvPr/>
        </p:nvGrpSpPr>
        <p:grpSpPr>
          <a:xfrm>
            <a:off x="2805086" y="5610105"/>
            <a:ext cx="5399760" cy="701842"/>
            <a:chOff x="0" y="143317"/>
            <a:chExt cx="3474720" cy="1479574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4939596-D7F1-E174-2CEF-A06CD17A3DEB}"/>
                </a:ext>
              </a:extLst>
            </p:cNvPr>
            <p:cNvSpPr/>
            <p:nvPr/>
          </p:nvSpPr>
          <p:spPr>
            <a:xfrm>
              <a:off x="0" y="143317"/>
              <a:ext cx="3474720" cy="147957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ectangle: Rounded Corners 4">
              <a:extLst>
                <a:ext uri="{FF2B5EF4-FFF2-40B4-BE49-F238E27FC236}">
                  <a16:creationId xmlns:a16="http://schemas.microsoft.com/office/drawing/2014/main" id="{96E24F27-DAAF-3E0D-EDFC-C1A7C580E394}"/>
                </a:ext>
              </a:extLst>
            </p:cNvPr>
            <p:cNvSpPr txBox="1"/>
            <p:nvPr/>
          </p:nvSpPr>
          <p:spPr>
            <a:xfrm>
              <a:off x="72227" y="215544"/>
              <a:ext cx="3330266" cy="133511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t" anchorCtr="0">
              <a:noAutofit/>
            </a:bodyPr>
            <a:lstStyle/>
            <a:p>
              <a:pPr lvl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dirty="0"/>
                <a:t>PCA Not a Significant Benefit to Model Predictability, Categorical Count Outweighs Continuous Variables</a:t>
              </a:r>
            </a:p>
            <a:p>
              <a:pPr lvl="1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2466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See the source image">
            <a:extLst>
              <a:ext uri="{FF2B5EF4-FFF2-40B4-BE49-F238E27FC236}">
                <a16:creationId xmlns:a16="http://schemas.microsoft.com/office/drawing/2014/main" id="{62B4A97F-31D5-02EE-CF8B-C47303DFD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29" y="1028699"/>
            <a:ext cx="9285402" cy="510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8" descr="Image result for python computer program">
            <a:extLst>
              <a:ext uri="{FF2B5EF4-FFF2-40B4-BE49-F238E27FC236}">
                <a16:creationId xmlns:a16="http://schemas.microsoft.com/office/drawing/2014/main" id="{2CFC0E20-AF7B-4FC4-AE2F-64967B03F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6282" y="88372"/>
            <a:ext cx="1528497" cy="81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EA8E955-9675-BED3-6994-26D33BB00316}"/>
              </a:ext>
            </a:extLst>
          </p:cNvPr>
          <p:cNvSpPr txBox="1">
            <a:spLocks/>
          </p:cNvSpPr>
          <p:nvPr/>
        </p:nvSpPr>
        <p:spPr>
          <a:xfrm>
            <a:off x="282463" y="177150"/>
            <a:ext cx="7689685" cy="724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600" kern="1200">
                <a:solidFill>
                  <a:srgbClr val="841617"/>
                </a:solidFill>
                <a:latin typeface="+mn-lt"/>
                <a:ea typeface="+mn-ea"/>
                <a:cs typeface="+mn-cs"/>
              </a:defRPr>
            </a:lvl1pPr>
            <a:lvl2pPr marL="50292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012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32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7452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Modeling Preprocessing  And Overview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4767DE1-7465-69A3-91FE-BA15C39C4707}"/>
              </a:ext>
            </a:extLst>
          </p:cNvPr>
          <p:cNvGrpSpPr/>
          <p:nvPr/>
        </p:nvGrpSpPr>
        <p:grpSpPr>
          <a:xfrm>
            <a:off x="9710757" y="1115874"/>
            <a:ext cx="2330414" cy="5108149"/>
            <a:chOff x="0" y="143317"/>
            <a:chExt cx="3474720" cy="1479574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50DA8A0-9E09-13E3-C900-4006FF40A4AC}"/>
                </a:ext>
              </a:extLst>
            </p:cNvPr>
            <p:cNvSpPr/>
            <p:nvPr/>
          </p:nvSpPr>
          <p:spPr>
            <a:xfrm>
              <a:off x="0" y="143317"/>
              <a:ext cx="3474720" cy="147957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8924ADFD-D0F8-8436-B8FF-D9F49B1EC231}"/>
                </a:ext>
              </a:extLst>
            </p:cNvPr>
            <p:cNvSpPr txBox="1"/>
            <p:nvPr/>
          </p:nvSpPr>
          <p:spPr>
            <a:xfrm>
              <a:off x="144453" y="189712"/>
              <a:ext cx="3330267" cy="14036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t" anchorCtr="0">
              <a:noAutofit/>
            </a:bodyPr>
            <a:lstStyle/>
            <a:p>
              <a:pPr marL="342900" lvl="0" indent="-34290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q"/>
              </a:pPr>
              <a:r>
                <a:rPr lang="en-US" b="1" dirty="0"/>
                <a:t>Preprocessing with </a:t>
              </a:r>
              <a:r>
                <a:rPr lang="en-US" b="1" dirty="0" err="1"/>
                <a:t>Sckit</a:t>
              </a:r>
              <a:r>
                <a:rPr lang="en-US" b="1" dirty="0"/>
                <a:t>-Learn</a:t>
              </a:r>
              <a:endParaRPr lang="en-US" b="1" kern="1200" dirty="0"/>
            </a:p>
            <a:p>
              <a:pPr marL="342900" lvl="0" indent="-34290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dirty="0"/>
                <a:t>Scaled Continuous Variables</a:t>
              </a:r>
            </a:p>
            <a:p>
              <a:pPr marL="342900" lvl="0" indent="-34290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kern="1200" dirty="0"/>
                <a:t>One hot encoded Categorical Variables</a:t>
              </a:r>
            </a:p>
            <a:p>
              <a:pPr marL="342900" lvl="0" indent="-34290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q"/>
              </a:pPr>
              <a:r>
                <a:rPr lang="en-US" b="1" dirty="0"/>
                <a:t>Modeling, Training/Testing</a:t>
              </a:r>
            </a:p>
            <a:p>
              <a:pPr marL="342900" lvl="0" indent="-34290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dirty="0" err="1"/>
                <a:t>Sckit</a:t>
              </a:r>
              <a:r>
                <a:rPr lang="en-US" sz="1600" dirty="0"/>
                <a:t> Learn</a:t>
              </a:r>
            </a:p>
            <a:p>
              <a:pPr marL="342900" lvl="0" indent="-34290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dirty="0"/>
                <a:t>Tensorflow </a:t>
              </a:r>
              <a:r>
                <a:rPr lang="en-US" sz="1600" dirty="0" err="1"/>
                <a:t>Keras</a:t>
              </a:r>
              <a:endParaRPr lang="en-US" sz="1600" dirty="0"/>
            </a:p>
            <a:p>
              <a:pPr marL="800100" lvl="1" indent="-34290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§"/>
              </a:pPr>
              <a:r>
                <a:rPr lang="en-US" sz="1600" dirty="0"/>
                <a:t>Default</a:t>
              </a:r>
            </a:p>
            <a:p>
              <a:pPr marL="800100" lvl="1" indent="-34290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§"/>
              </a:pPr>
              <a:r>
                <a:rPr lang="en-US" sz="1600" dirty="0" err="1"/>
                <a:t>GridSearch</a:t>
              </a:r>
              <a:r>
                <a:rPr lang="en-US" sz="1600" dirty="0"/>
                <a:t> CV Optimization</a:t>
              </a:r>
            </a:p>
            <a:p>
              <a:pPr marL="342900" lvl="0" indent="-34290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dirty="0"/>
                <a:t>Remote Machine Learning – </a:t>
              </a:r>
              <a:r>
                <a:rPr lang="en-US" sz="1600" dirty="0" err="1"/>
                <a:t>PyTorch</a:t>
              </a:r>
              <a:r>
                <a:rPr lang="en-US" sz="1600" dirty="0"/>
                <a:t> and </a:t>
              </a:r>
              <a:r>
                <a:rPr lang="en-US" sz="1600" dirty="0" err="1"/>
                <a:t>PySft</a:t>
              </a:r>
              <a:endParaRPr lang="en-US" sz="1600" dirty="0"/>
            </a:p>
            <a:p>
              <a:pPr marL="342900" lvl="0" indent="-34290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dirty="0" err="1"/>
                <a:t>Sckit</a:t>
              </a:r>
              <a:r>
                <a:rPr lang="en-US" sz="1600" dirty="0"/>
                <a:t>-Learn Metrics for Evaluation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452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03B3C-DB21-459F-B1E7-17636D7FD6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031" y="205615"/>
            <a:ext cx="10704715" cy="644777"/>
          </a:xfrm>
        </p:spPr>
        <p:txBody>
          <a:bodyPr>
            <a:normAutofit/>
          </a:bodyPr>
          <a:lstStyle/>
          <a:p>
            <a:r>
              <a:rPr lang="en-US" dirty="0"/>
              <a:t>Model Results  - Logistic Regression and Naïve Bayes</a:t>
            </a:r>
          </a:p>
        </p:txBody>
      </p:sp>
      <p:pic>
        <p:nvPicPr>
          <p:cNvPr id="5" name="Picture 10" descr="See the source image">
            <a:extLst>
              <a:ext uri="{FF2B5EF4-FFF2-40B4-BE49-F238E27FC236}">
                <a16:creationId xmlns:a16="http://schemas.microsoft.com/office/drawing/2014/main" id="{5623066B-8540-9824-6351-0FF411C7B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368" y="49327"/>
            <a:ext cx="1484953" cy="92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9F7E096-EF3F-2BEF-2112-784CD5683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703523"/>
              </p:ext>
            </p:extLst>
          </p:nvPr>
        </p:nvGraphicFramePr>
        <p:xfrm>
          <a:off x="404622" y="5402681"/>
          <a:ext cx="3321990" cy="140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541">
                  <a:extLst>
                    <a:ext uri="{9D8B030D-6E8A-4147-A177-3AD203B41FA5}">
                      <a16:colId xmlns:a16="http://schemas.microsoft.com/office/drawing/2014/main" val="483532943"/>
                    </a:ext>
                  </a:extLst>
                </a:gridCol>
                <a:gridCol w="974785">
                  <a:extLst>
                    <a:ext uri="{9D8B030D-6E8A-4147-A177-3AD203B41FA5}">
                      <a16:colId xmlns:a16="http://schemas.microsoft.com/office/drawing/2014/main" val="1641792030"/>
                    </a:ext>
                  </a:extLst>
                </a:gridCol>
                <a:gridCol w="1000664">
                  <a:extLst>
                    <a:ext uri="{9D8B030D-6E8A-4147-A177-3AD203B41FA5}">
                      <a16:colId xmlns:a16="http://schemas.microsoft.com/office/drawing/2014/main" val="2369281972"/>
                    </a:ext>
                  </a:extLst>
                </a:gridCol>
              </a:tblGrid>
              <a:tr h="596075">
                <a:tc>
                  <a:txBody>
                    <a:bodyPr/>
                    <a:lstStyle/>
                    <a:p>
                      <a:r>
                        <a:rPr lang="en-US" sz="1400" dirty="0"/>
                        <a:t>Naïve</a:t>
                      </a:r>
                    </a:p>
                    <a:p>
                      <a:r>
                        <a:rPr lang="en-US" sz="1400" dirty="0"/>
                        <a:t>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Class 0</a:t>
                      </a:r>
                    </a:p>
                    <a:p>
                      <a:r>
                        <a:rPr lang="en-US" sz="1400" b="0" dirty="0"/>
                        <a:t>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Class 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Predicted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25309"/>
                  </a:ext>
                </a:extLst>
              </a:tr>
              <a:tr h="4584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Class 0 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24,283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2,904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449945"/>
                  </a:ext>
                </a:extLst>
              </a:tr>
              <a:tr h="35513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Class 1  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3,762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10,853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7709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806A65E-BD49-CE08-F906-48F8BE078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909175"/>
              </p:ext>
            </p:extLst>
          </p:nvPr>
        </p:nvGraphicFramePr>
        <p:xfrm>
          <a:off x="404622" y="3907766"/>
          <a:ext cx="3321990" cy="1431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541">
                  <a:extLst>
                    <a:ext uri="{9D8B030D-6E8A-4147-A177-3AD203B41FA5}">
                      <a16:colId xmlns:a16="http://schemas.microsoft.com/office/drawing/2014/main" val="483532943"/>
                    </a:ext>
                  </a:extLst>
                </a:gridCol>
                <a:gridCol w="974785">
                  <a:extLst>
                    <a:ext uri="{9D8B030D-6E8A-4147-A177-3AD203B41FA5}">
                      <a16:colId xmlns:a16="http://schemas.microsoft.com/office/drawing/2014/main" val="1641792030"/>
                    </a:ext>
                  </a:extLst>
                </a:gridCol>
                <a:gridCol w="1000664">
                  <a:extLst>
                    <a:ext uri="{9D8B030D-6E8A-4147-A177-3AD203B41FA5}">
                      <a16:colId xmlns:a16="http://schemas.microsoft.com/office/drawing/2014/main" val="2369281972"/>
                    </a:ext>
                  </a:extLst>
                </a:gridCol>
              </a:tblGrid>
              <a:tr h="615873">
                <a:tc>
                  <a:txBody>
                    <a:bodyPr/>
                    <a:lstStyle/>
                    <a:p>
                      <a:r>
                        <a:rPr lang="en-US" sz="1400" dirty="0"/>
                        <a:t>Logistic</a:t>
                      </a:r>
                    </a:p>
                    <a:p>
                      <a:r>
                        <a:rPr lang="en-US" sz="1400" dirty="0"/>
                        <a:t>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Class 0</a:t>
                      </a:r>
                    </a:p>
                    <a:p>
                      <a:r>
                        <a:rPr lang="en-US" sz="1400" b="0" dirty="0"/>
                        <a:t>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Class 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Predicted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25309"/>
                  </a:ext>
                </a:extLst>
              </a:tr>
              <a:tr h="4584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Class 0 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26,280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449945"/>
                  </a:ext>
                </a:extLst>
              </a:tr>
              <a:tr h="3576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Class 1  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13,687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77097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3CEC98FB-C14F-8971-A71B-C6B9E53D5CAC}"/>
              </a:ext>
            </a:extLst>
          </p:cNvPr>
          <p:cNvGrpSpPr/>
          <p:nvPr/>
        </p:nvGrpSpPr>
        <p:grpSpPr>
          <a:xfrm>
            <a:off x="2654057" y="1052264"/>
            <a:ext cx="2465018" cy="2839770"/>
            <a:chOff x="0" y="143317"/>
            <a:chExt cx="3474720" cy="1479574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BD9B817-D89F-87E0-21F5-FB21A1805AF5}"/>
                </a:ext>
              </a:extLst>
            </p:cNvPr>
            <p:cNvSpPr/>
            <p:nvPr/>
          </p:nvSpPr>
          <p:spPr>
            <a:xfrm>
              <a:off x="0" y="143317"/>
              <a:ext cx="3474720" cy="147957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ectangle: Rounded Corners 4">
              <a:extLst>
                <a:ext uri="{FF2B5EF4-FFF2-40B4-BE49-F238E27FC236}">
                  <a16:creationId xmlns:a16="http://schemas.microsoft.com/office/drawing/2014/main" id="{9FACCE96-4D49-38A3-EF54-A86F1B14FA16}"/>
                </a:ext>
              </a:extLst>
            </p:cNvPr>
            <p:cNvSpPr txBox="1"/>
            <p:nvPr/>
          </p:nvSpPr>
          <p:spPr>
            <a:xfrm>
              <a:off x="72227" y="191645"/>
              <a:ext cx="3330265" cy="13351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t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/>
                <a:t>Naïve Bayes: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en-US" sz="1600" b="1" dirty="0"/>
                <a:t>Grid Search 5-Fold CV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en-US" sz="1600" b="1" kern="1200" dirty="0"/>
                <a:t>Hyperpa</a:t>
              </a:r>
              <a:r>
                <a:rPr lang="en-US" sz="1600" b="1" dirty="0"/>
                <a:t>rameters</a:t>
              </a:r>
            </a:p>
            <a:p>
              <a:pPr marL="742950" lvl="1" indent="-28575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b="1" kern="1200" dirty="0"/>
                <a:t>Alpha: 1E-4,     1E-2, 1E-1, and 1</a:t>
              </a:r>
            </a:p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b="1" kern="1200" dirty="0"/>
            </a:p>
            <a:p>
              <a:pPr lvl="1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kern="12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ED8937-FF1A-FA5C-1036-4EF86BA2D100}"/>
              </a:ext>
            </a:extLst>
          </p:cNvPr>
          <p:cNvGrpSpPr/>
          <p:nvPr/>
        </p:nvGrpSpPr>
        <p:grpSpPr>
          <a:xfrm>
            <a:off x="189040" y="1036531"/>
            <a:ext cx="2465018" cy="2839770"/>
            <a:chOff x="0" y="143317"/>
            <a:chExt cx="3474720" cy="1479574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35CBD7E-30E4-CE0D-841A-AD4EB45A0147}"/>
                </a:ext>
              </a:extLst>
            </p:cNvPr>
            <p:cNvSpPr/>
            <p:nvPr/>
          </p:nvSpPr>
          <p:spPr>
            <a:xfrm>
              <a:off x="0" y="143317"/>
              <a:ext cx="3474720" cy="147957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ectangle: Rounded Corners 4">
              <a:extLst>
                <a:ext uri="{FF2B5EF4-FFF2-40B4-BE49-F238E27FC236}">
                  <a16:creationId xmlns:a16="http://schemas.microsoft.com/office/drawing/2014/main" id="{3D173B64-841D-165B-138A-00FB1DEC74DD}"/>
                </a:ext>
              </a:extLst>
            </p:cNvPr>
            <p:cNvSpPr txBox="1"/>
            <p:nvPr/>
          </p:nvSpPr>
          <p:spPr>
            <a:xfrm>
              <a:off x="72227" y="191645"/>
              <a:ext cx="3330265" cy="13351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t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/>
                <a:t>Logistic Regression: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en-US" sz="1600" b="1" dirty="0"/>
                <a:t>Grid Search 5-Fold CV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en-US" sz="1600" b="1" dirty="0"/>
                <a:t>200 Iterations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en-US" sz="1600" b="1" kern="1200" dirty="0"/>
                <a:t>Hyperpa</a:t>
              </a:r>
              <a:r>
                <a:rPr lang="en-US" sz="1600" b="1" dirty="0"/>
                <a:t>rameters</a:t>
              </a:r>
            </a:p>
            <a:p>
              <a:pPr marL="742950" lvl="1" indent="-28575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b="1" kern="1200" dirty="0"/>
                <a:t>L1</a:t>
              </a:r>
              <a:r>
                <a:rPr lang="en-US" sz="1600" b="1" dirty="0"/>
                <a:t> and L2</a:t>
              </a:r>
              <a:endParaRPr lang="en-US" sz="1600" b="1" kern="1200" dirty="0"/>
            </a:p>
            <a:p>
              <a:pPr marL="742950" lvl="1" indent="-28575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b="1" dirty="0"/>
                <a:t>C : 1, 5, 10</a:t>
              </a:r>
            </a:p>
            <a:p>
              <a:pPr marL="742950" lvl="1" indent="-28575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b="1" dirty="0"/>
                <a:t>Solver, </a:t>
              </a:r>
              <a:r>
                <a:rPr lang="en-US" sz="1600" b="1" dirty="0" err="1"/>
                <a:t>lbfgs</a:t>
              </a:r>
              <a:r>
                <a:rPr lang="en-US" sz="1600" b="1" dirty="0"/>
                <a:t>, </a:t>
              </a:r>
              <a:r>
                <a:rPr lang="en-US" sz="1600" b="1" dirty="0" err="1"/>
                <a:t>liblinear</a:t>
              </a:r>
              <a:r>
                <a:rPr lang="en-US" sz="1600" b="1" dirty="0"/>
                <a:t> and saga</a:t>
              </a:r>
              <a:endParaRPr lang="en-US" sz="1600" b="1" kern="1200" dirty="0"/>
            </a:p>
            <a:p>
              <a:pPr lvl="1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kern="1200" dirty="0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066A62CE-ADF5-585F-0788-2ACC93CCD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531" y="1020218"/>
            <a:ext cx="2945010" cy="20421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CC2CC07-F77B-6E0D-9F8D-2ED43E10E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522" y="3278038"/>
            <a:ext cx="6557856" cy="3530635"/>
          </a:xfrm>
          <a:prstGeom prst="rect">
            <a:avLst/>
          </a:prstGeom>
        </p:spPr>
      </p:pic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ED16522-1DA4-3878-D269-5FCA60C7CE6C}"/>
              </a:ext>
            </a:extLst>
          </p:cNvPr>
          <p:cNvSpPr txBox="1">
            <a:spLocks/>
          </p:cNvSpPr>
          <p:nvPr/>
        </p:nvSpPr>
        <p:spPr>
          <a:xfrm>
            <a:off x="152031" y="196989"/>
            <a:ext cx="11606028" cy="644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600" kern="1200">
                <a:solidFill>
                  <a:srgbClr val="841617"/>
                </a:solidFill>
                <a:latin typeface="+mn-lt"/>
                <a:ea typeface="+mn-ea"/>
                <a:cs typeface="+mn-cs"/>
              </a:defRPr>
            </a:lvl1pPr>
            <a:lvl2pPr marL="50292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012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32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7452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Model Results  - Logistic Regression and Naïve Bayes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539178-931A-F46C-B40C-99C18EC1CD78}"/>
              </a:ext>
            </a:extLst>
          </p:cNvPr>
          <p:cNvSpPr txBox="1"/>
          <p:nvPr/>
        </p:nvSpPr>
        <p:spPr>
          <a:xfrm>
            <a:off x="10333021" y="6262807"/>
            <a:ext cx="1484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Logistic Regression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9F4BEC-39F0-16F9-9CFD-162E3C37DEAD}"/>
              </a:ext>
            </a:extLst>
          </p:cNvPr>
          <p:cNvSpPr txBox="1"/>
          <p:nvPr/>
        </p:nvSpPr>
        <p:spPr>
          <a:xfrm>
            <a:off x="6735036" y="2477264"/>
            <a:ext cx="8247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AUC = 0.951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9EB45F-D715-DB41-C51A-11A01C32E4A3}"/>
              </a:ext>
            </a:extLst>
          </p:cNvPr>
          <p:cNvSpPr txBox="1"/>
          <p:nvPr/>
        </p:nvSpPr>
        <p:spPr>
          <a:xfrm>
            <a:off x="6096000" y="3031708"/>
            <a:ext cx="1484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Logistic Regression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40E99D-6195-AF4B-D95D-7ED219F249C5}"/>
              </a:ext>
            </a:extLst>
          </p:cNvPr>
          <p:cNvSpPr txBox="1"/>
          <p:nvPr/>
        </p:nvSpPr>
        <p:spPr>
          <a:xfrm>
            <a:off x="9708784" y="3031707"/>
            <a:ext cx="1484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Naïve Bayes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B1DA85E-4EEF-3E81-5079-D97FD0E5A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7877" y="1032228"/>
            <a:ext cx="2841851" cy="204672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21E6209-34CE-48DD-4BA4-80AE31F0B159}"/>
              </a:ext>
            </a:extLst>
          </p:cNvPr>
          <p:cNvSpPr txBox="1"/>
          <p:nvPr/>
        </p:nvSpPr>
        <p:spPr>
          <a:xfrm>
            <a:off x="10451260" y="2503930"/>
            <a:ext cx="8247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AUC = 0.818</a:t>
            </a:r>
          </a:p>
        </p:txBody>
      </p:sp>
    </p:spTree>
    <p:extLst>
      <p:ext uri="{BB962C8B-B14F-4D97-AF65-F5344CB8AC3E}">
        <p14:creationId xmlns:p14="http://schemas.microsoft.com/office/powerpoint/2010/main" val="1224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03B3C-DB21-459F-B1E7-17636D7FD6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Results  - Decision Trees and Ensemble Forests</a:t>
            </a:r>
          </a:p>
        </p:txBody>
      </p:sp>
      <p:pic>
        <p:nvPicPr>
          <p:cNvPr id="5" name="Picture 10" descr="See the source image">
            <a:extLst>
              <a:ext uri="{FF2B5EF4-FFF2-40B4-BE49-F238E27FC236}">
                <a16:creationId xmlns:a16="http://schemas.microsoft.com/office/drawing/2014/main" id="{254751B7-98EB-A177-FA91-10B2C4A7C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7047" y="0"/>
            <a:ext cx="1484953" cy="92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01D63BAD-0AB8-390B-B25C-60D6BB7EF9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675102"/>
              </p:ext>
            </p:extLst>
          </p:nvPr>
        </p:nvGraphicFramePr>
        <p:xfrm>
          <a:off x="404622" y="5402681"/>
          <a:ext cx="3321990" cy="140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541">
                  <a:extLst>
                    <a:ext uri="{9D8B030D-6E8A-4147-A177-3AD203B41FA5}">
                      <a16:colId xmlns:a16="http://schemas.microsoft.com/office/drawing/2014/main" val="483532943"/>
                    </a:ext>
                  </a:extLst>
                </a:gridCol>
                <a:gridCol w="974785">
                  <a:extLst>
                    <a:ext uri="{9D8B030D-6E8A-4147-A177-3AD203B41FA5}">
                      <a16:colId xmlns:a16="http://schemas.microsoft.com/office/drawing/2014/main" val="1641792030"/>
                    </a:ext>
                  </a:extLst>
                </a:gridCol>
                <a:gridCol w="1000664">
                  <a:extLst>
                    <a:ext uri="{9D8B030D-6E8A-4147-A177-3AD203B41FA5}">
                      <a16:colId xmlns:a16="http://schemas.microsoft.com/office/drawing/2014/main" val="2369281972"/>
                    </a:ext>
                  </a:extLst>
                </a:gridCol>
              </a:tblGrid>
              <a:tr h="596075">
                <a:tc>
                  <a:txBody>
                    <a:bodyPr/>
                    <a:lstStyle/>
                    <a:p>
                      <a:r>
                        <a:rPr lang="en-US" sz="1400" dirty="0"/>
                        <a:t>Ensemble</a:t>
                      </a:r>
                    </a:p>
                    <a:p>
                      <a:r>
                        <a:rPr lang="en-US" sz="1400" dirty="0"/>
                        <a:t>Forests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Class 0</a:t>
                      </a:r>
                    </a:p>
                    <a:p>
                      <a:r>
                        <a:rPr lang="en-US" sz="1400" b="0" dirty="0"/>
                        <a:t>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Class 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Predicted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25309"/>
                  </a:ext>
                </a:extLst>
              </a:tr>
              <a:tr h="4584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Class 0 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26,238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449945"/>
                  </a:ext>
                </a:extLst>
              </a:tr>
              <a:tr h="35513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Class 1  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1,276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13,339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7709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F7732FF-6E4E-6A8C-0531-45A2CE8063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839952"/>
              </p:ext>
            </p:extLst>
          </p:nvPr>
        </p:nvGraphicFramePr>
        <p:xfrm>
          <a:off x="404622" y="3907766"/>
          <a:ext cx="3321990" cy="1431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541">
                  <a:extLst>
                    <a:ext uri="{9D8B030D-6E8A-4147-A177-3AD203B41FA5}">
                      <a16:colId xmlns:a16="http://schemas.microsoft.com/office/drawing/2014/main" val="483532943"/>
                    </a:ext>
                  </a:extLst>
                </a:gridCol>
                <a:gridCol w="974785">
                  <a:extLst>
                    <a:ext uri="{9D8B030D-6E8A-4147-A177-3AD203B41FA5}">
                      <a16:colId xmlns:a16="http://schemas.microsoft.com/office/drawing/2014/main" val="1641792030"/>
                    </a:ext>
                  </a:extLst>
                </a:gridCol>
                <a:gridCol w="1000664">
                  <a:extLst>
                    <a:ext uri="{9D8B030D-6E8A-4147-A177-3AD203B41FA5}">
                      <a16:colId xmlns:a16="http://schemas.microsoft.com/office/drawing/2014/main" val="2369281972"/>
                    </a:ext>
                  </a:extLst>
                </a:gridCol>
              </a:tblGrid>
              <a:tr h="615873">
                <a:tc>
                  <a:txBody>
                    <a:bodyPr/>
                    <a:lstStyle/>
                    <a:p>
                      <a:r>
                        <a:rPr lang="en-US" sz="1400" dirty="0"/>
                        <a:t>Decision</a:t>
                      </a:r>
                    </a:p>
                    <a:p>
                      <a:r>
                        <a:rPr lang="en-US" sz="1400" dirty="0"/>
                        <a:t>Trees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Class 0</a:t>
                      </a:r>
                    </a:p>
                    <a:p>
                      <a:r>
                        <a:rPr lang="en-US" sz="1400" b="0" dirty="0"/>
                        <a:t>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Class 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Predicted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25309"/>
                  </a:ext>
                </a:extLst>
              </a:tr>
              <a:tr h="4584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Class 0 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26,663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449945"/>
                  </a:ext>
                </a:extLst>
              </a:tr>
              <a:tr h="3576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Class 1  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14,024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77097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7C18E565-C29B-B992-1375-17D69359FA35}"/>
              </a:ext>
            </a:extLst>
          </p:cNvPr>
          <p:cNvGrpSpPr/>
          <p:nvPr/>
        </p:nvGrpSpPr>
        <p:grpSpPr>
          <a:xfrm>
            <a:off x="2654057" y="1052264"/>
            <a:ext cx="2465018" cy="2839770"/>
            <a:chOff x="0" y="143317"/>
            <a:chExt cx="3474720" cy="147957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BCE551F-E543-D0A9-7302-62928BD1BABF}"/>
                </a:ext>
              </a:extLst>
            </p:cNvPr>
            <p:cNvSpPr/>
            <p:nvPr/>
          </p:nvSpPr>
          <p:spPr>
            <a:xfrm>
              <a:off x="0" y="143317"/>
              <a:ext cx="3474720" cy="147957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ectangle: Rounded Corners 4">
              <a:extLst>
                <a:ext uri="{FF2B5EF4-FFF2-40B4-BE49-F238E27FC236}">
                  <a16:creationId xmlns:a16="http://schemas.microsoft.com/office/drawing/2014/main" id="{4B35EC51-C88A-C826-1216-5EDD0D21610E}"/>
                </a:ext>
              </a:extLst>
            </p:cNvPr>
            <p:cNvSpPr txBox="1"/>
            <p:nvPr/>
          </p:nvSpPr>
          <p:spPr>
            <a:xfrm>
              <a:off x="72227" y="191645"/>
              <a:ext cx="3330265" cy="13351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t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/>
                <a:t>Ense</a:t>
              </a:r>
              <a:r>
                <a:rPr lang="en-US" b="1" dirty="0"/>
                <a:t>mble Forests</a:t>
              </a:r>
              <a:r>
                <a:rPr lang="en-US" b="1" kern="1200" dirty="0"/>
                <a:t>: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en-US" sz="1600" b="1" dirty="0"/>
                <a:t>Grid Search 5-Fold CV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en-US" sz="1600" b="1" kern="1200" dirty="0"/>
                <a:t>Hyperpa</a:t>
              </a:r>
              <a:r>
                <a:rPr lang="en-US" sz="1600" b="1" dirty="0"/>
                <a:t>rameters</a:t>
              </a:r>
            </a:p>
            <a:p>
              <a:pPr marL="742950" lvl="1" indent="-28575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b="1" kern="1200" dirty="0" err="1"/>
                <a:t>N_estimators</a:t>
              </a:r>
              <a:r>
                <a:rPr lang="en-US" sz="1600" b="1" kern="1200" dirty="0"/>
                <a:t>: 5,10,20, 50, 100</a:t>
              </a:r>
            </a:p>
            <a:p>
              <a:pPr marL="742950" lvl="1" indent="-28575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b="1" dirty="0"/>
                <a:t> </a:t>
              </a:r>
              <a:r>
                <a:rPr lang="en-US" sz="1600" b="1" dirty="0" err="1"/>
                <a:t>Learning_Rate</a:t>
              </a:r>
              <a:r>
                <a:rPr lang="en-US" sz="1600" b="1" dirty="0"/>
                <a:t>: 0.1, 0.5, 1. 0, 2.0, 5.0 </a:t>
              </a:r>
              <a:endParaRPr lang="en-US" sz="1600" b="1" kern="1200" dirty="0"/>
            </a:p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b="1" kern="1200" dirty="0"/>
            </a:p>
            <a:p>
              <a:pPr lvl="1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kern="12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827196B-ABFE-4957-BB81-23063EB1CE11}"/>
              </a:ext>
            </a:extLst>
          </p:cNvPr>
          <p:cNvGrpSpPr/>
          <p:nvPr/>
        </p:nvGrpSpPr>
        <p:grpSpPr>
          <a:xfrm>
            <a:off x="189040" y="1036531"/>
            <a:ext cx="2465018" cy="2839770"/>
            <a:chOff x="0" y="143317"/>
            <a:chExt cx="3474720" cy="1479574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A8BE036-9A41-9E10-7274-8E13B959AFBB}"/>
                </a:ext>
              </a:extLst>
            </p:cNvPr>
            <p:cNvSpPr/>
            <p:nvPr/>
          </p:nvSpPr>
          <p:spPr>
            <a:xfrm>
              <a:off x="0" y="143317"/>
              <a:ext cx="3474720" cy="147957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ectangle: Rounded Corners 4">
              <a:extLst>
                <a:ext uri="{FF2B5EF4-FFF2-40B4-BE49-F238E27FC236}">
                  <a16:creationId xmlns:a16="http://schemas.microsoft.com/office/drawing/2014/main" id="{6E570626-A390-2390-4424-B9AAE95B298C}"/>
                </a:ext>
              </a:extLst>
            </p:cNvPr>
            <p:cNvSpPr txBox="1"/>
            <p:nvPr/>
          </p:nvSpPr>
          <p:spPr>
            <a:xfrm>
              <a:off x="72227" y="191645"/>
              <a:ext cx="3330265" cy="13351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t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/>
                <a:t>Decision Trees: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en-US" sz="1600" b="1" dirty="0"/>
                <a:t>Grid Search 5-Fold CV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en-US" sz="1600" b="1" kern="1200" dirty="0"/>
                <a:t>Hyperpa</a:t>
              </a:r>
              <a:r>
                <a:rPr lang="en-US" sz="1600" b="1" dirty="0"/>
                <a:t>rameters</a:t>
              </a:r>
            </a:p>
            <a:p>
              <a:pPr marL="742950" lvl="1" indent="-28575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b="1" kern="1200" dirty="0"/>
                <a:t>Criterion : </a:t>
              </a:r>
              <a:r>
                <a:rPr lang="en-US" sz="1600" b="1" kern="1200" dirty="0" err="1"/>
                <a:t>gini</a:t>
              </a:r>
              <a:r>
                <a:rPr lang="en-US" sz="1600" b="1" kern="1200" dirty="0"/>
                <a:t>, entropy</a:t>
              </a:r>
            </a:p>
            <a:p>
              <a:pPr marL="742950" lvl="1" indent="-28575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b="1" dirty="0"/>
                <a:t> </a:t>
              </a:r>
              <a:r>
                <a:rPr lang="en-US" sz="1600" b="1" dirty="0" err="1"/>
                <a:t>Max_depth</a:t>
              </a:r>
              <a:r>
                <a:rPr lang="en-US" sz="1600" b="1" dirty="0"/>
                <a:t> : 5,10,20 </a:t>
              </a:r>
              <a:endParaRPr lang="en-US" sz="1600" b="1" kern="1200" dirty="0"/>
            </a:p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b="1" kern="1200" dirty="0"/>
            </a:p>
            <a:p>
              <a:pPr lvl="1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kern="12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CEBE07D-010C-28FB-87D7-EE24043C436D}"/>
              </a:ext>
            </a:extLst>
          </p:cNvPr>
          <p:cNvSpPr txBox="1"/>
          <p:nvPr/>
        </p:nvSpPr>
        <p:spPr>
          <a:xfrm>
            <a:off x="6096000" y="3031708"/>
            <a:ext cx="1484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Decision Trees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9E53E0-3A52-8B17-A109-E978636C7BCF}"/>
              </a:ext>
            </a:extLst>
          </p:cNvPr>
          <p:cNvSpPr txBox="1"/>
          <p:nvPr/>
        </p:nvSpPr>
        <p:spPr>
          <a:xfrm>
            <a:off x="9708784" y="3031707"/>
            <a:ext cx="1484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Ensemble Forests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C44C756-7F55-8BFA-E434-D88811A3D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270" y="1052264"/>
            <a:ext cx="2765989" cy="199208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48E74A4-D512-2342-3C33-DA26B9C9A363}"/>
              </a:ext>
            </a:extLst>
          </p:cNvPr>
          <p:cNvSpPr txBox="1"/>
          <p:nvPr/>
        </p:nvSpPr>
        <p:spPr>
          <a:xfrm>
            <a:off x="6589139" y="2410545"/>
            <a:ext cx="8247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AUC = 0.970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961C9FF-5E9F-4E95-8162-1E9F6B166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3534" y="1036531"/>
            <a:ext cx="2765989" cy="199208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5AAB168-907F-487E-56CB-5C4DAB5B2194}"/>
              </a:ext>
            </a:extLst>
          </p:cNvPr>
          <p:cNvSpPr txBox="1"/>
          <p:nvPr/>
        </p:nvSpPr>
        <p:spPr>
          <a:xfrm>
            <a:off x="10038865" y="2469240"/>
            <a:ext cx="8247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AUC = 0.939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46D7A70-3777-D40B-A3FF-5F5C962B5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7306" y="3261814"/>
            <a:ext cx="6203636" cy="352395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162E1AE-0FD0-9545-2DB2-73E31C44E22E}"/>
              </a:ext>
            </a:extLst>
          </p:cNvPr>
          <p:cNvSpPr txBox="1"/>
          <p:nvPr/>
        </p:nvSpPr>
        <p:spPr>
          <a:xfrm>
            <a:off x="10285990" y="6193796"/>
            <a:ext cx="1484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Ensemble Forests</a:t>
            </a:r>
          </a:p>
        </p:txBody>
      </p:sp>
    </p:spTree>
    <p:extLst>
      <p:ext uri="{BB962C8B-B14F-4D97-AF65-F5344CB8AC3E}">
        <p14:creationId xmlns:p14="http://schemas.microsoft.com/office/powerpoint/2010/main" val="1181664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458</TotalTime>
  <Words>1092</Words>
  <Application>Microsoft Office PowerPoint</Application>
  <PresentationFormat>Widescreen</PresentationFormat>
  <Paragraphs>322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Office Theme</vt:lpstr>
      <vt:lpstr>Machine Learning Consumer Loan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Great Project</dc:title>
  <dc:creator>Matthew Beattie</dc:creator>
  <cp:lastModifiedBy>Rao, Ramkishore</cp:lastModifiedBy>
  <cp:revision>24</cp:revision>
  <dcterms:created xsi:type="dcterms:W3CDTF">2021-03-06T21:40:40Z</dcterms:created>
  <dcterms:modified xsi:type="dcterms:W3CDTF">2022-06-29T04:27:05Z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Tfs.LastKnownPath">
    <vt:lpwstr>https://d.docs.live.net/41d509ce3db0a387/Visualization Class/Lesson 8/Lesson 8.pptx</vt:lpwstr>
  </property>
</Properties>
</file>